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94711" autoAdjust="0"/>
  </p:normalViewPr>
  <p:slideViewPr>
    <p:cSldViewPr snapToGrid="0" snapToObjects="1">
      <p:cViewPr varScale="1">
        <p:scale>
          <a:sx n="84" d="100"/>
          <a:sy n="84" d="100"/>
        </p:scale>
        <p:origin x="1278"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9" Type="http://schemas.openxmlformats.org/officeDocument/2006/relationships/viewProps" Target="viewProps.xml" /><Relationship Id="rId18" Type="http://schemas.openxmlformats.org/officeDocument/2006/relationships/presProps" Target="presProps.xml" /><Relationship Id="rId1" Type="http://schemas.openxmlformats.org/officeDocument/2006/relationships/slideMaster" Target="slideMasters/slideMaster1.xml" /><Relationship Id="rId21" Type="http://schemas.openxmlformats.org/officeDocument/2006/relationships/tableStyles" Target="tableStyles.xml" /><Relationship Id="rId20" Type="http://schemas.openxmlformats.org/officeDocument/2006/relationships/theme" Target="theme/theme1.xml" /></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41EB5C9-1307-BA42-ABA2-0BC069CD8E7F}" type="datetimeFigureOut">
              <a:rPr lang="en-US" smtClean="0"/>
              <a:t>4/5/2019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EB5C9-1307-BA42-ABA2-0BC069CD8E7F}" type="datetimeFigureOut">
              <a:rPr lang="en-US" smtClean="0"/>
              <a:t>4/5/2019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EB5C9-1307-BA42-ABA2-0BC069CD8E7F}" type="datetimeFigureOut">
              <a:rPr lang="en-US" smtClean="0"/>
              <a:t>4/5/2019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4/5/2019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4/5/2019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jpg"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jpg" /></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lvl="0" marL="0" indent="0">
              <a:buNone/>
            </a:pPr>
            <a:r>
              <a:rPr i="1"/>
              <a:t>Orchid</a:t>
            </a:r>
            <a:r>
              <a:rPr i="1"/>
              <a:t> </a:t>
            </a:r>
            <a:r>
              <a:rPr i="1"/>
              <a:t>fleck</a:t>
            </a:r>
            <a:r>
              <a:rPr i="1"/>
              <a:t> </a:t>
            </a:r>
            <a:r>
              <a:rPr i="1"/>
              <a:t>dichorhavirus</a:t>
            </a:r>
            <a:r>
              <a:rPr/>
              <a:t>:</a:t>
            </a:r>
            <a:r>
              <a:rPr/>
              <a:t> </a:t>
            </a:r>
            <a:r>
              <a:rPr/>
              <a:t>a</a:t>
            </a:r>
            <a:r>
              <a:rPr/>
              <a:t> </a:t>
            </a:r>
            <a:r>
              <a:rPr/>
              <a:t>new</a:t>
            </a:r>
            <a:r>
              <a:rPr/>
              <a:t> </a:t>
            </a:r>
            <a:r>
              <a:rPr i="1"/>
              <a:t>Brevipalpus</a:t>
            </a:r>
            <a:r>
              <a:rPr/>
              <a:t> </a:t>
            </a:r>
            <a:r>
              <a:rPr/>
              <a:t>transmitted</a:t>
            </a:r>
            <a:r>
              <a:rPr/>
              <a:t> </a:t>
            </a:r>
            <a:r>
              <a:rPr/>
              <a:t>virus</a:t>
            </a:r>
            <a:r>
              <a:rPr/>
              <a:t> </a:t>
            </a:r>
            <a:r>
              <a:rPr/>
              <a:t>fresh</a:t>
            </a:r>
            <a:r>
              <a:rPr/>
              <a:t> </a:t>
            </a:r>
            <a:r>
              <a:rPr/>
              <a:t>from</a:t>
            </a:r>
            <a:r>
              <a:rPr/>
              <a:t> </a:t>
            </a:r>
            <a:r>
              <a:rPr/>
              <a:t>Florida</a:t>
            </a:r>
          </a:p>
        </p:txBody>
      </p:sp>
      <p:sp>
        <p:nvSpPr>
          <p:cNvPr id="3" name="Subtitle 2"/>
          <p:cNvSpPr>
            <a:spLocks noGrp="1"/>
          </p:cNvSpPr>
          <p:nvPr>
            <p:ph type="subTitle" idx="1"/>
          </p:nvPr>
        </p:nvSpPr>
        <p:spPr>
          <a:xfrm>
            <a:off x="1371600" y="3886200"/>
            <a:ext cx="6400800" cy="1752600"/>
          </a:xfrm>
        </p:spPr>
        <p:txBody>
          <a:bodyPr/>
          <a:lstStyle/>
          <a:p>
            <a:pPr lvl="0" marL="0" indent="0">
              <a:buNone/>
            </a:pPr>
            <a:r>
              <a:rPr/>
              <a:t>A.</a:t>
            </a:r>
            <a:r>
              <a:rPr/>
              <a:t> </a:t>
            </a:r>
            <a:r>
              <a:rPr b="1"/>
              <a:t>Fife</a:t>
            </a:r>
            <a:r>
              <a:rPr baseline="30000"/>
              <a:t>1</a:t>
            </a:r>
            <a:r>
              <a:rPr/>
              <a:t>,</a:t>
            </a:r>
            <a:r>
              <a:rPr/>
              <a:t> </a:t>
            </a:r>
            <a:r>
              <a:rPr/>
              <a:t>D.</a:t>
            </a:r>
            <a:r>
              <a:rPr/>
              <a:t> </a:t>
            </a:r>
            <a:r>
              <a:rPr b="1"/>
              <a:t>Carrillo</a:t>
            </a:r>
            <a:r>
              <a:rPr baseline="30000"/>
              <a:t>2</a:t>
            </a:r>
            <a:r>
              <a:rPr/>
              <a:t>,</a:t>
            </a:r>
            <a:r>
              <a:rPr/>
              <a:t> </a:t>
            </a:r>
            <a:r>
              <a:rPr/>
              <a:t>G.</a:t>
            </a:r>
            <a:r>
              <a:rPr/>
              <a:t> </a:t>
            </a:r>
            <a:r>
              <a:rPr b="1"/>
              <a:t>Knox</a:t>
            </a:r>
            <a:r>
              <a:rPr baseline="30000"/>
              <a:t>3</a:t>
            </a:r>
            <a:r>
              <a:rPr/>
              <a:t>,</a:t>
            </a:r>
            <a:r>
              <a:rPr/>
              <a:t> </a:t>
            </a:r>
            <a:r>
              <a:rPr/>
              <a:t>F.</a:t>
            </a:r>
            <a:r>
              <a:rPr/>
              <a:t> </a:t>
            </a:r>
            <a:r>
              <a:rPr b="1"/>
              <a:t>Iriarte</a:t>
            </a:r>
            <a:r>
              <a:rPr baseline="30000"/>
              <a:t>4</a:t>
            </a:r>
            <a:r>
              <a:rPr/>
              <a:t>,</a:t>
            </a:r>
            <a:r>
              <a:rPr/>
              <a:t> </a:t>
            </a:r>
            <a:r>
              <a:rPr/>
              <a:t>K.</a:t>
            </a:r>
            <a:r>
              <a:rPr/>
              <a:t> </a:t>
            </a:r>
            <a:r>
              <a:rPr b="1"/>
              <a:t>Dey</a:t>
            </a:r>
            <a:r>
              <a:rPr baseline="30000"/>
              <a:t>5</a:t>
            </a:r>
            <a:r>
              <a:rPr/>
              <a:t>,</a:t>
            </a:r>
            <a:r>
              <a:rPr/>
              <a:t> </a:t>
            </a:r>
            <a:r>
              <a:rPr/>
              <a:t>A.</a:t>
            </a:r>
            <a:r>
              <a:rPr/>
              <a:t> </a:t>
            </a:r>
            <a:r>
              <a:rPr b="1"/>
              <a:t>Roy</a:t>
            </a:r>
            <a:r>
              <a:rPr baseline="30000"/>
              <a:t>6</a:t>
            </a:r>
            <a:r>
              <a:rPr/>
              <a:t>,</a:t>
            </a:r>
            <a:r>
              <a:rPr/>
              <a:t> </a:t>
            </a:r>
            <a:r>
              <a:rPr/>
              <a:t>R.</a:t>
            </a:r>
            <a:r>
              <a:rPr/>
              <a:t> </a:t>
            </a:r>
            <a:r>
              <a:rPr b="1"/>
              <a:t>Ochoa</a:t>
            </a:r>
            <a:r>
              <a:rPr baseline="30000"/>
              <a:t>7</a:t>
            </a:r>
            <a:r>
              <a:rPr/>
              <a:t>,</a:t>
            </a:r>
            <a:r>
              <a:rPr/>
              <a:t> </a:t>
            </a:r>
            <a:r>
              <a:rPr/>
              <a:t>G.</a:t>
            </a:r>
            <a:r>
              <a:rPr/>
              <a:t> </a:t>
            </a:r>
            <a:r>
              <a:rPr b="1"/>
              <a:t>Bauchan</a:t>
            </a:r>
            <a:r>
              <a:rPr baseline="30000"/>
              <a:t>8</a:t>
            </a:r>
            <a:r>
              <a:rPr/>
              <a:t>,</a:t>
            </a:r>
            <a:r>
              <a:rPr/>
              <a:t> </a:t>
            </a:r>
            <a:r>
              <a:rPr/>
              <a:t>M.</a:t>
            </a:r>
            <a:r>
              <a:rPr/>
              <a:t> </a:t>
            </a:r>
            <a:r>
              <a:rPr b="1"/>
              <a:t>Paret</a:t>
            </a:r>
            <a:r>
              <a:rPr baseline="30000"/>
              <a:t>4,9</a:t>
            </a:r>
            <a:r>
              <a:rPr/>
              <a:t>,</a:t>
            </a:r>
            <a:r>
              <a:rPr/>
              <a:t> </a:t>
            </a:r>
            <a:r>
              <a:rPr/>
              <a:t>X.</a:t>
            </a:r>
            <a:r>
              <a:rPr/>
              <a:t> </a:t>
            </a:r>
            <a:r>
              <a:rPr b="1"/>
              <a:t>Martini</a:t>
            </a:r>
            <a:r>
              <a:rPr baseline="30000"/>
              <a:t>1</a:t>
            </a:r>
            <a:r>
              <a:rPr/>
              <a:t>*</a:t>
            </a:r>
            <a:br/>
            <a:br/>
            <a:r>
              <a:rPr baseline="30000"/>
              <a:t>1</a:t>
            </a:r>
            <a:r>
              <a:rPr/>
              <a:t> </a:t>
            </a:r>
            <a:r>
              <a:rPr/>
              <a:t>University</a:t>
            </a:r>
            <a:r>
              <a:rPr/>
              <a:t> </a:t>
            </a:r>
            <a:r>
              <a:rPr/>
              <a:t>of</a:t>
            </a:r>
            <a:r>
              <a:rPr/>
              <a:t> </a:t>
            </a:r>
            <a:r>
              <a:rPr/>
              <a:t>Florida,</a:t>
            </a:r>
            <a:r>
              <a:rPr/>
              <a:t> </a:t>
            </a:r>
            <a:r>
              <a:rPr/>
              <a:t>Department</a:t>
            </a:r>
            <a:r>
              <a:rPr/>
              <a:t> </a:t>
            </a:r>
            <a:r>
              <a:rPr/>
              <a:t>of</a:t>
            </a:r>
            <a:r>
              <a:rPr/>
              <a:t> </a:t>
            </a:r>
            <a:r>
              <a:rPr/>
              <a:t>Entomology</a:t>
            </a:r>
            <a:r>
              <a:rPr/>
              <a:t> </a:t>
            </a:r>
            <a:r>
              <a:rPr/>
              <a:t>and</a:t>
            </a:r>
            <a:r>
              <a:rPr/>
              <a:t> </a:t>
            </a:r>
            <a:r>
              <a:rPr/>
              <a:t>Nematology,</a:t>
            </a:r>
            <a:r>
              <a:rPr/>
              <a:t> </a:t>
            </a:r>
            <a:r>
              <a:rPr/>
              <a:t>North</a:t>
            </a:r>
            <a:r>
              <a:rPr/>
              <a:t> </a:t>
            </a:r>
            <a:r>
              <a:rPr/>
              <a:t>Florida</a:t>
            </a:r>
            <a:r>
              <a:rPr/>
              <a:t> </a:t>
            </a:r>
            <a:r>
              <a:rPr/>
              <a:t>Research</a:t>
            </a:r>
            <a:r>
              <a:rPr/>
              <a:t> </a:t>
            </a:r>
            <a:r>
              <a:rPr/>
              <a:t>and</a:t>
            </a:r>
            <a:r>
              <a:rPr/>
              <a:t> </a:t>
            </a:r>
            <a:r>
              <a:rPr/>
              <a:t>Education</a:t>
            </a:r>
            <a:r>
              <a:rPr/>
              <a:t> </a:t>
            </a:r>
            <a:r>
              <a:rPr/>
              <a:t>Center,</a:t>
            </a:r>
            <a:r>
              <a:rPr/>
              <a:t> </a:t>
            </a:r>
            <a:r>
              <a:rPr/>
              <a:t>Quincy</a:t>
            </a:r>
            <a:r>
              <a:rPr/>
              <a:t> </a:t>
            </a:r>
            <a:r>
              <a:rPr/>
              <a:t>FL</a:t>
            </a:r>
            <a:r>
              <a:rPr/>
              <a:t> </a:t>
            </a:r>
            <a:r>
              <a:rPr/>
              <a:t>32351</a:t>
            </a:r>
            <a:r>
              <a:rPr/>
              <a:t> </a:t>
            </a:r>
            <a:r>
              <a:rPr baseline="30000"/>
              <a:t>2</a:t>
            </a:r>
            <a:r>
              <a:rPr/>
              <a:t> </a:t>
            </a:r>
            <a:r>
              <a:rPr/>
              <a:t>University</a:t>
            </a:r>
            <a:r>
              <a:rPr/>
              <a:t> </a:t>
            </a:r>
            <a:r>
              <a:rPr/>
              <a:t>of</a:t>
            </a:r>
            <a:r>
              <a:rPr/>
              <a:t> </a:t>
            </a:r>
            <a:r>
              <a:rPr/>
              <a:t>Florida,</a:t>
            </a:r>
            <a:r>
              <a:rPr/>
              <a:t> </a:t>
            </a:r>
            <a:r>
              <a:rPr/>
              <a:t>Department</a:t>
            </a:r>
            <a:r>
              <a:rPr/>
              <a:t> </a:t>
            </a:r>
            <a:r>
              <a:rPr/>
              <a:t>of</a:t>
            </a:r>
            <a:r>
              <a:rPr/>
              <a:t> </a:t>
            </a:r>
            <a:r>
              <a:rPr/>
              <a:t>Entomology</a:t>
            </a:r>
            <a:r>
              <a:rPr/>
              <a:t> </a:t>
            </a:r>
            <a:r>
              <a:rPr/>
              <a:t>and</a:t>
            </a:r>
            <a:r>
              <a:rPr/>
              <a:t> </a:t>
            </a:r>
            <a:r>
              <a:rPr/>
              <a:t>Nematology,</a:t>
            </a:r>
            <a:r>
              <a:rPr/>
              <a:t> </a:t>
            </a:r>
            <a:r>
              <a:rPr/>
              <a:t>Tropical</a:t>
            </a:r>
            <a:r>
              <a:rPr/>
              <a:t> </a:t>
            </a:r>
            <a:r>
              <a:rPr/>
              <a:t>Research</a:t>
            </a:r>
            <a:r>
              <a:rPr/>
              <a:t> </a:t>
            </a:r>
            <a:r>
              <a:rPr/>
              <a:t>and</a:t>
            </a:r>
            <a:r>
              <a:rPr/>
              <a:t> </a:t>
            </a:r>
            <a:r>
              <a:rPr/>
              <a:t>Education</a:t>
            </a:r>
            <a:r>
              <a:rPr/>
              <a:t> </a:t>
            </a:r>
            <a:r>
              <a:rPr/>
              <a:t>Center,</a:t>
            </a:r>
            <a:r>
              <a:rPr/>
              <a:t> </a:t>
            </a:r>
            <a:r>
              <a:rPr/>
              <a:t>Homestead</a:t>
            </a:r>
            <a:r>
              <a:rPr/>
              <a:t> </a:t>
            </a:r>
            <a:r>
              <a:rPr/>
              <a:t>FL</a:t>
            </a:r>
            <a:r>
              <a:rPr/>
              <a:t> </a:t>
            </a:r>
            <a:r>
              <a:rPr/>
              <a:t>33031</a:t>
            </a:r>
            <a:r>
              <a:rPr/>
              <a:t> </a:t>
            </a:r>
            <a:r>
              <a:rPr baseline="30000"/>
              <a:t>3</a:t>
            </a:r>
            <a:r>
              <a:rPr/>
              <a:t> </a:t>
            </a:r>
            <a:r>
              <a:rPr/>
              <a:t>University</a:t>
            </a:r>
            <a:r>
              <a:rPr/>
              <a:t> </a:t>
            </a:r>
            <a:r>
              <a:rPr/>
              <a:t>of</a:t>
            </a:r>
            <a:r>
              <a:rPr/>
              <a:t> </a:t>
            </a:r>
            <a:r>
              <a:rPr/>
              <a:t>Florida,</a:t>
            </a:r>
            <a:r>
              <a:rPr/>
              <a:t> </a:t>
            </a:r>
            <a:r>
              <a:rPr/>
              <a:t>Department</a:t>
            </a:r>
            <a:r>
              <a:rPr/>
              <a:t> </a:t>
            </a:r>
            <a:r>
              <a:rPr/>
              <a:t>of</a:t>
            </a:r>
            <a:r>
              <a:rPr/>
              <a:t> </a:t>
            </a:r>
            <a:r>
              <a:rPr/>
              <a:t>Environmental</a:t>
            </a:r>
            <a:r>
              <a:rPr/>
              <a:t> </a:t>
            </a:r>
            <a:r>
              <a:rPr/>
              <a:t>Horticulture,</a:t>
            </a:r>
            <a:r>
              <a:rPr/>
              <a:t> </a:t>
            </a:r>
            <a:r>
              <a:rPr/>
              <a:t>North</a:t>
            </a:r>
            <a:r>
              <a:rPr/>
              <a:t> </a:t>
            </a:r>
            <a:r>
              <a:rPr/>
              <a:t>Florida</a:t>
            </a:r>
            <a:r>
              <a:rPr/>
              <a:t> </a:t>
            </a:r>
            <a:r>
              <a:rPr/>
              <a:t>Research</a:t>
            </a:r>
            <a:r>
              <a:rPr/>
              <a:t> </a:t>
            </a:r>
            <a:r>
              <a:rPr/>
              <a:t>and</a:t>
            </a:r>
            <a:r>
              <a:rPr/>
              <a:t> </a:t>
            </a:r>
            <a:r>
              <a:rPr/>
              <a:t>Education</a:t>
            </a:r>
            <a:r>
              <a:rPr/>
              <a:t> </a:t>
            </a:r>
            <a:r>
              <a:rPr/>
              <a:t>Center,</a:t>
            </a:r>
            <a:r>
              <a:rPr/>
              <a:t> </a:t>
            </a:r>
            <a:r>
              <a:rPr/>
              <a:t>Quincy</a:t>
            </a:r>
            <a:r>
              <a:rPr/>
              <a:t> </a:t>
            </a:r>
            <a:r>
              <a:rPr/>
              <a:t>FL</a:t>
            </a:r>
            <a:r>
              <a:rPr/>
              <a:t> </a:t>
            </a:r>
            <a:r>
              <a:rPr/>
              <a:t>32351</a:t>
            </a:r>
            <a:r>
              <a:rPr/>
              <a:t> </a:t>
            </a:r>
            <a:r>
              <a:rPr baseline="30000"/>
              <a:t>4</a:t>
            </a:r>
            <a:r>
              <a:rPr/>
              <a:t> </a:t>
            </a:r>
            <a:r>
              <a:rPr/>
              <a:t>University</a:t>
            </a:r>
            <a:r>
              <a:rPr/>
              <a:t> </a:t>
            </a:r>
            <a:r>
              <a:rPr/>
              <a:t>of</a:t>
            </a:r>
            <a:r>
              <a:rPr/>
              <a:t> </a:t>
            </a:r>
            <a:r>
              <a:rPr/>
              <a:t>Florida,</a:t>
            </a:r>
            <a:r>
              <a:rPr/>
              <a:t> </a:t>
            </a:r>
            <a:r>
              <a:rPr/>
              <a:t>Department</a:t>
            </a:r>
            <a:r>
              <a:rPr/>
              <a:t> </a:t>
            </a:r>
            <a:r>
              <a:rPr/>
              <a:t>of</a:t>
            </a:r>
            <a:r>
              <a:rPr/>
              <a:t> </a:t>
            </a:r>
            <a:r>
              <a:rPr/>
              <a:t>Plant</a:t>
            </a:r>
            <a:r>
              <a:rPr/>
              <a:t> </a:t>
            </a:r>
            <a:r>
              <a:rPr/>
              <a:t>Pathology,</a:t>
            </a:r>
            <a:r>
              <a:rPr/>
              <a:t> </a:t>
            </a:r>
            <a:r>
              <a:rPr/>
              <a:t>North</a:t>
            </a:r>
            <a:r>
              <a:rPr/>
              <a:t> </a:t>
            </a:r>
            <a:r>
              <a:rPr/>
              <a:t>Florida</a:t>
            </a:r>
            <a:r>
              <a:rPr/>
              <a:t> </a:t>
            </a:r>
            <a:r>
              <a:rPr/>
              <a:t>Research</a:t>
            </a:r>
            <a:r>
              <a:rPr/>
              <a:t> </a:t>
            </a:r>
            <a:r>
              <a:rPr/>
              <a:t>and</a:t>
            </a:r>
            <a:r>
              <a:rPr/>
              <a:t> </a:t>
            </a:r>
            <a:r>
              <a:rPr/>
              <a:t>Education</a:t>
            </a:r>
            <a:r>
              <a:rPr/>
              <a:t> </a:t>
            </a:r>
            <a:r>
              <a:rPr/>
              <a:t>Center,</a:t>
            </a:r>
            <a:r>
              <a:rPr/>
              <a:t> </a:t>
            </a:r>
            <a:r>
              <a:rPr/>
              <a:t>Quincy</a:t>
            </a:r>
            <a:r>
              <a:rPr/>
              <a:t> </a:t>
            </a:r>
            <a:r>
              <a:rPr/>
              <a:t>FL</a:t>
            </a:r>
            <a:r>
              <a:rPr/>
              <a:t> </a:t>
            </a:r>
            <a:r>
              <a:rPr/>
              <a:t>32351</a:t>
            </a:r>
            <a:r>
              <a:rPr/>
              <a:t> </a:t>
            </a:r>
            <a:r>
              <a:rPr baseline="30000"/>
              <a:t>5</a:t>
            </a:r>
            <a:r>
              <a:rPr/>
              <a:t> </a:t>
            </a:r>
            <a:r>
              <a:rPr/>
              <a:t>The</a:t>
            </a:r>
            <a:r>
              <a:rPr/>
              <a:t> </a:t>
            </a:r>
            <a:r>
              <a:rPr/>
              <a:t>Florida</a:t>
            </a:r>
            <a:r>
              <a:rPr/>
              <a:t> </a:t>
            </a:r>
            <a:r>
              <a:rPr/>
              <a:t>Department</a:t>
            </a:r>
            <a:r>
              <a:rPr/>
              <a:t> </a:t>
            </a:r>
            <a:r>
              <a:rPr/>
              <a:t>of</a:t>
            </a:r>
            <a:r>
              <a:rPr/>
              <a:t> </a:t>
            </a:r>
            <a:r>
              <a:rPr/>
              <a:t>Agriculture</a:t>
            </a:r>
            <a:r>
              <a:rPr/>
              <a:t> </a:t>
            </a:r>
            <a:r>
              <a:rPr/>
              <a:t>and</a:t>
            </a:r>
            <a:r>
              <a:rPr/>
              <a:t> </a:t>
            </a:r>
            <a:r>
              <a:rPr/>
              <a:t>Consumer</a:t>
            </a:r>
            <a:r>
              <a:rPr/>
              <a:t> </a:t>
            </a:r>
            <a:r>
              <a:rPr/>
              <a:t>Services,</a:t>
            </a:r>
            <a:r>
              <a:rPr/>
              <a:t> </a:t>
            </a:r>
            <a:r>
              <a:rPr/>
              <a:t>Division</a:t>
            </a:r>
            <a:r>
              <a:rPr/>
              <a:t> </a:t>
            </a:r>
            <a:r>
              <a:rPr/>
              <a:t>of</a:t>
            </a:r>
            <a:r>
              <a:rPr/>
              <a:t> </a:t>
            </a:r>
            <a:r>
              <a:rPr/>
              <a:t>Plant</a:t>
            </a:r>
            <a:r>
              <a:rPr/>
              <a:t> </a:t>
            </a:r>
            <a:r>
              <a:rPr/>
              <a:t>Industry,</a:t>
            </a:r>
            <a:r>
              <a:rPr/>
              <a:t> </a:t>
            </a:r>
            <a:r>
              <a:rPr/>
              <a:t>Section</a:t>
            </a:r>
            <a:r>
              <a:rPr/>
              <a:t> </a:t>
            </a:r>
            <a:r>
              <a:rPr/>
              <a:t>of</a:t>
            </a:r>
            <a:r>
              <a:rPr/>
              <a:t> </a:t>
            </a:r>
            <a:r>
              <a:rPr/>
              <a:t>Plant</a:t>
            </a:r>
            <a:r>
              <a:rPr/>
              <a:t> </a:t>
            </a:r>
            <a:r>
              <a:rPr/>
              <a:t>Pathology,</a:t>
            </a:r>
            <a:r>
              <a:rPr/>
              <a:t> </a:t>
            </a:r>
            <a:r>
              <a:rPr/>
              <a:t>Doyle</a:t>
            </a:r>
            <a:r>
              <a:rPr/>
              <a:t> </a:t>
            </a:r>
            <a:r>
              <a:rPr/>
              <a:t>Conner</a:t>
            </a:r>
            <a:r>
              <a:rPr/>
              <a:t> </a:t>
            </a:r>
            <a:r>
              <a:rPr/>
              <a:t>Building,</a:t>
            </a:r>
            <a:r>
              <a:rPr/>
              <a:t> </a:t>
            </a:r>
            <a:r>
              <a:rPr/>
              <a:t>1911</a:t>
            </a:r>
            <a:r>
              <a:rPr/>
              <a:t> </a:t>
            </a:r>
            <a:r>
              <a:rPr/>
              <a:t>SW</a:t>
            </a:r>
            <a:r>
              <a:rPr/>
              <a:t> </a:t>
            </a:r>
            <a:r>
              <a:rPr/>
              <a:t>34th</a:t>
            </a:r>
            <a:r>
              <a:rPr/>
              <a:t> </a:t>
            </a:r>
            <a:r>
              <a:rPr/>
              <a:t>street,</a:t>
            </a:r>
            <a:r>
              <a:rPr/>
              <a:t> </a:t>
            </a:r>
            <a:r>
              <a:rPr/>
              <a:t>Gainesville,</a:t>
            </a:r>
            <a:r>
              <a:rPr/>
              <a:t> </a:t>
            </a:r>
            <a:r>
              <a:rPr/>
              <a:t>FL</a:t>
            </a:r>
            <a:r>
              <a:rPr/>
              <a:t> </a:t>
            </a:r>
            <a:r>
              <a:rPr/>
              <a:t>32608</a:t>
            </a:r>
            <a:r>
              <a:rPr/>
              <a:t> </a:t>
            </a:r>
            <a:r>
              <a:rPr baseline="30000"/>
              <a:t>6</a:t>
            </a:r>
            <a:r>
              <a:rPr/>
              <a:t> </a:t>
            </a:r>
            <a:r>
              <a:rPr/>
              <a:t>United</a:t>
            </a:r>
            <a:r>
              <a:rPr/>
              <a:t> </a:t>
            </a:r>
            <a:r>
              <a:rPr/>
              <a:t>States</a:t>
            </a:r>
            <a:r>
              <a:rPr/>
              <a:t> </a:t>
            </a:r>
            <a:r>
              <a:rPr/>
              <a:t>Department</a:t>
            </a:r>
            <a:r>
              <a:rPr/>
              <a:t> </a:t>
            </a:r>
            <a:r>
              <a:rPr/>
              <a:t>of</a:t>
            </a:r>
            <a:r>
              <a:rPr/>
              <a:t> </a:t>
            </a:r>
            <a:r>
              <a:rPr/>
              <a:t>Agriculture</a:t>
            </a:r>
            <a:r>
              <a:rPr/>
              <a:t> </a:t>
            </a:r>
            <a:r>
              <a:rPr/>
              <a:t>–</a:t>
            </a:r>
            <a:r>
              <a:rPr/>
              <a:t> </a:t>
            </a:r>
            <a:r>
              <a:rPr/>
              <a:t>Agriculture</a:t>
            </a:r>
            <a:r>
              <a:rPr/>
              <a:t> </a:t>
            </a:r>
            <a:r>
              <a:rPr/>
              <a:t>Research</a:t>
            </a:r>
            <a:r>
              <a:rPr/>
              <a:t> </a:t>
            </a:r>
            <a:r>
              <a:rPr/>
              <a:t>Service,</a:t>
            </a:r>
            <a:r>
              <a:rPr/>
              <a:t> </a:t>
            </a:r>
            <a:r>
              <a:rPr/>
              <a:t>Molecular</a:t>
            </a:r>
            <a:r>
              <a:rPr/>
              <a:t> </a:t>
            </a:r>
            <a:r>
              <a:rPr/>
              <a:t>Plant</a:t>
            </a:r>
            <a:r>
              <a:rPr/>
              <a:t> </a:t>
            </a:r>
            <a:r>
              <a:rPr/>
              <a:t>Pathology</a:t>
            </a:r>
            <a:r>
              <a:rPr/>
              <a:t> </a:t>
            </a:r>
            <a:r>
              <a:rPr/>
              <a:t>Laboratory,</a:t>
            </a:r>
            <a:r>
              <a:rPr/>
              <a:t> </a:t>
            </a:r>
            <a:r>
              <a:rPr/>
              <a:t>10300</a:t>
            </a:r>
            <a:r>
              <a:rPr/>
              <a:t> </a:t>
            </a:r>
            <a:r>
              <a:rPr/>
              <a:t>Baltimore</a:t>
            </a:r>
            <a:r>
              <a:rPr/>
              <a:t> </a:t>
            </a:r>
            <a:r>
              <a:rPr/>
              <a:t>Ave,</a:t>
            </a:r>
            <a:r>
              <a:rPr/>
              <a:t> </a:t>
            </a:r>
            <a:r>
              <a:rPr/>
              <a:t>Bldg.</a:t>
            </a:r>
            <a:r>
              <a:rPr/>
              <a:t> </a:t>
            </a:r>
            <a:r>
              <a:rPr/>
              <a:t>4</a:t>
            </a:r>
            <a:r>
              <a:rPr/>
              <a:t> </a:t>
            </a:r>
            <a:r>
              <a:rPr/>
              <a:t>BARC-West,</a:t>
            </a:r>
            <a:r>
              <a:rPr/>
              <a:t> </a:t>
            </a:r>
            <a:r>
              <a:rPr/>
              <a:t>Beltsville,</a:t>
            </a:r>
            <a:r>
              <a:rPr/>
              <a:t> </a:t>
            </a:r>
            <a:r>
              <a:rPr/>
              <a:t>MD</a:t>
            </a:r>
            <a:r>
              <a:rPr/>
              <a:t> </a:t>
            </a:r>
            <a:r>
              <a:rPr/>
              <a:t>20705</a:t>
            </a:r>
            <a:r>
              <a:rPr/>
              <a:t> </a:t>
            </a:r>
            <a:r>
              <a:rPr baseline="30000"/>
              <a:t>7</a:t>
            </a:r>
            <a:r>
              <a:rPr/>
              <a:t> </a:t>
            </a:r>
            <a:r>
              <a:rPr/>
              <a:t>United</a:t>
            </a:r>
            <a:r>
              <a:rPr/>
              <a:t> </a:t>
            </a:r>
            <a:r>
              <a:rPr/>
              <a:t>States</a:t>
            </a:r>
            <a:r>
              <a:rPr/>
              <a:t> </a:t>
            </a:r>
            <a:r>
              <a:rPr/>
              <a:t>Department</a:t>
            </a:r>
            <a:r>
              <a:rPr/>
              <a:t> </a:t>
            </a:r>
            <a:r>
              <a:rPr/>
              <a:t>of</a:t>
            </a:r>
            <a:r>
              <a:rPr/>
              <a:t> </a:t>
            </a:r>
            <a:r>
              <a:rPr/>
              <a:t>Agriculture</a:t>
            </a:r>
            <a:r>
              <a:rPr/>
              <a:t> </a:t>
            </a:r>
            <a:r>
              <a:rPr/>
              <a:t>-</a:t>
            </a:r>
            <a:r>
              <a:rPr/>
              <a:t> </a:t>
            </a:r>
            <a:r>
              <a:rPr/>
              <a:t>Agriculture</a:t>
            </a:r>
            <a:r>
              <a:rPr/>
              <a:t> </a:t>
            </a:r>
            <a:r>
              <a:rPr/>
              <a:t>Research</a:t>
            </a:r>
            <a:r>
              <a:rPr/>
              <a:t> </a:t>
            </a:r>
            <a:r>
              <a:rPr/>
              <a:t>Service,</a:t>
            </a:r>
            <a:r>
              <a:rPr/>
              <a:t> </a:t>
            </a:r>
            <a:r>
              <a:rPr/>
              <a:t>Systematic</a:t>
            </a:r>
            <a:r>
              <a:rPr/>
              <a:t> </a:t>
            </a:r>
            <a:r>
              <a:rPr/>
              <a:t>Entomology</a:t>
            </a:r>
            <a:r>
              <a:rPr/>
              <a:t> </a:t>
            </a:r>
            <a:r>
              <a:rPr/>
              <a:t>Laboratory</a:t>
            </a:r>
            <a:r>
              <a:rPr/>
              <a:t> </a:t>
            </a:r>
            <a:r>
              <a:rPr/>
              <a:t>10300</a:t>
            </a:r>
            <a:r>
              <a:rPr/>
              <a:t> </a:t>
            </a:r>
            <a:r>
              <a:rPr/>
              <a:t>Baltimore</a:t>
            </a:r>
            <a:r>
              <a:rPr/>
              <a:t> </a:t>
            </a:r>
            <a:r>
              <a:rPr/>
              <a:t>Ave,</a:t>
            </a:r>
            <a:r>
              <a:rPr/>
              <a:t> </a:t>
            </a:r>
            <a:r>
              <a:rPr/>
              <a:t>Bldg.</a:t>
            </a:r>
            <a:r>
              <a:rPr/>
              <a:t> </a:t>
            </a:r>
            <a:r>
              <a:rPr/>
              <a:t>5</a:t>
            </a:r>
            <a:r>
              <a:rPr/>
              <a:t> </a:t>
            </a:r>
            <a:r>
              <a:rPr/>
              <a:t>BARC-West,</a:t>
            </a:r>
            <a:r>
              <a:rPr/>
              <a:t> </a:t>
            </a:r>
            <a:r>
              <a:rPr/>
              <a:t>Beltsville,</a:t>
            </a:r>
            <a:r>
              <a:rPr/>
              <a:t> </a:t>
            </a:r>
            <a:r>
              <a:rPr/>
              <a:t>MD</a:t>
            </a:r>
            <a:r>
              <a:rPr/>
              <a:t> </a:t>
            </a:r>
            <a:r>
              <a:rPr/>
              <a:t>20705</a:t>
            </a:r>
            <a:r>
              <a:rPr/>
              <a:t> </a:t>
            </a:r>
            <a:r>
              <a:rPr baseline="30000"/>
              <a:t>8</a:t>
            </a:r>
            <a:r>
              <a:rPr/>
              <a:t> </a:t>
            </a:r>
            <a:r>
              <a:rPr/>
              <a:t>United</a:t>
            </a:r>
            <a:r>
              <a:rPr/>
              <a:t> </a:t>
            </a:r>
            <a:r>
              <a:rPr/>
              <a:t>States</a:t>
            </a:r>
            <a:r>
              <a:rPr/>
              <a:t> </a:t>
            </a:r>
            <a:r>
              <a:rPr/>
              <a:t>Department</a:t>
            </a:r>
            <a:r>
              <a:rPr/>
              <a:t> </a:t>
            </a:r>
            <a:r>
              <a:rPr/>
              <a:t>of</a:t>
            </a:r>
            <a:r>
              <a:rPr/>
              <a:t> </a:t>
            </a:r>
            <a:r>
              <a:rPr/>
              <a:t>Agriculture</a:t>
            </a:r>
            <a:r>
              <a:rPr/>
              <a:t> </a:t>
            </a:r>
            <a:r>
              <a:rPr/>
              <a:t>-</a:t>
            </a:r>
            <a:r>
              <a:rPr/>
              <a:t> </a:t>
            </a:r>
            <a:r>
              <a:rPr/>
              <a:t>Animal</a:t>
            </a:r>
            <a:r>
              <a:rPr/>
              <a:t> </a:t>
            </a:r>
            <a:r>
              <a:rPr/>
              <a:t>and</a:t>
            </a:r>
            <a:r>
              <a:rPr/>
              <a:t> </a:t>
            </a:r>
            <a:r>
              <a:rPr/>
              <a:t>Plant</a:t>
            </a:r>
            <a:r>
              <a:rPr/>
              <a:t> </a:t>
            </a:r>
            <a:r>
              <a:rPr/>
              <a:t>Health</a:t>
            </a:r>
            <a:r>
              <a:rPr/>
              <a:t> </a:t>
            </a:r>
            <a:r>
              <a:rPr/>
              <a:t>Inspection</a:t>
            </a:r>
            <a:r>
              <a:rPr/>
              <a:t> </a:t>
            </a:r>
            <a:r>
              <a:rPr/>
              <a:t>Service,</a:t>
            </a:r>
            <a:r>
              <a:rPr/>
              <a:t> </a:t>
            </a:r>
            <a:r>
              <a:rPr/>
              <a:t>Electron</a:t>
            </a:r>
            <a:r>
              <a:rPr/>
              <a:t> </a:t>
            </a:r>
            <a:r>
              <a:rPr/>
              <a:t>and</a:t>
            </a:r>
            <a:r>
              <a:rPr/>
              <a:t> </a:t>
            </a:r>
            <a:r>
              <a:rPr/>
              <a:t>Confocal</a:t>
            </a:r>
            <a:r>
              <a:rPr/>
              <a:t> </a:t>
            </a:r>
            <a:r>
              <a:rPr/>
              <a:t>Microscopy</a:t>
            </a:r>
            <a:r>
              <a:rPr/>
              <a:t> </a:t>
            </a:r>
            <a:r>
              <a:rPr/>
              <a:t>Unit,</a:t>
            </a:r>
            <a:r>
              <a:rPr/>
              <a:t> </a:t>
            </a:r>
            <a:r>
              <a:rPr/>
              <a:t>Bldg.</a:t>
            </a:r>
            <a:r>
              <a:rPr/>
              <a:t> </a:t>
            </a:r>
            <a:r>
              <a:rPr/>
              <a:t>12</a:t>
            </a:r>
            <a:r>
              <a:rPr/>
              <a:t> </a:t>
            </a:r>
            <a:r>
              <a:rPr/>
              <a:t>BARC-West,</a:t>
            </a:r>
            <a:r>
              <a:rPr/>
              <a:t> </a:t>
            </a:r>
            <a:r>
              <a:rPr/>
              <a:t>10300</a:t>
            </a:r>
            <a:r>
              <a:rPr/>
              <a:t> </a:t>
            </a:r>
            <a:r>
              <a:rPr/>
              <a:t>Baltimore</a:t>
            </a:r>
            <a:r>
              <a:rPr/>
              <a:t> </a:t>
            </a:r>
            <a:r>
              <a:rPr/>
              <a:t>Ave,</a:t>
            </a:r>
            <a:r>
              <a:rPr/>
              <a:t> </a:t>
            </a:r>
            <a:r>
              <a:rPr/>
              <a:t>Beltsville,</a:t>
            </a:r>
            <a:r>
              <a:rPr/>
              <a:t> </a:t>
            </a:r>
            <a:r>
              <a:rPr/>
              <a:t>MD</a:t>
            </a:r>
            <a:r>
              <a:rPr/>
              <a:t> </a:t>
            </a:r>
            <a:r>
              <a:rPr/>
              <a:t>20705</a:t>
            </a:r>
            <a:r>
              <a:rPr/>
              <a:t> </a:t>
            </a:r>
            <a:r>
              <a:rPr baseline="30000"/>
              <a:t>9</a:t>
            </a:r>
            <a:r>
              <a:rPr/>
              <a:t> </a:t>
            </a:r>
            <a:r>
              <a:rPr/>
              <a:t>Plant</a:t>
            </a:r>
            <a:r>
              <a:rPr/>
              <a:t> </a:t>
            </a:r>
            <a:r>
              <a:rPr/>
              <a:t>Pathology</a:t>
            </a:r>
            <a:r>
              <a:rPr/>
              <a:t> </a:t>
            </a:r>
            <a:r>
              <a:rPr/>
              <a:t>Department,</a:t>
            </a:r>
            <a:r>
              <a:rPr/>
              <a:t> </a:t>
            </a:r>
            <a:r>
              <a:rPr/>
              <a:t>University</a:t>
            </a:r>
            <a:r>
              <a:rPr/>
              <a:t> </a:t>
            </a:r>
            <a:r>
              <a:rPr/>
              <a:t>of</a:t>
            </a:r>
            <a:r>
              <a:rPr/>
              <a:t> </a:t>
            </a:r>
            <a:r>
              <a:rPr/>
              <a:t>Florida,</a:t>
            </a:r>
            <a:r>
              <a:rPr/>
              <a:t> </a:t>
            </a:r>
            <a:r>
              <a:rPr/>
              <a:t>Gainesville,</a:t>
            </a:r>
            <a:r>
              <a:rPr/>
              <a:t> </a:t>
            </a:r>
            <a:r>
              <a:rPr/>
              <a:t>FL</a:t>
            </a:r>
            <a:r>
              <a:rPr/>
              <a:t> </a:t>
            </a:r>
            <a:r>
              <a:rPr/>
              <a:t>32611</a:t>
            </a:r>
          </a:p>
        </p:txBody>
      </p:sp>
      <p:sp>
        <p:nvSpPr>
          <p:cNvPr id="4" name="Date Placeholder 3"/>
          <p:cNvSpPr>
            <a:spLocks noGrp="1"/>
          </p:cNvSpPr>
          <p:nvPr>
            <p:ph type="dt" sz="half" idx="10"/>
          </p:nvPr>
        </p:nvSpPr>
        <p:spPr/>
        <p:txBody>
          <a:bodyPr/>
          <a:lstStyle/>
          <a:p>
            <a:pPr lvl="0" marL="0" indent="0">
              <a:buNone/>
            </a:pPr>
            <a:r>
              <a:rPr/>
              <a:t>March</a:t>
            </a:r>
            <a:r>
              <a:rPr/>
              <a:t> </a:t>
            </a:r>
            <a:r>
              <a:rPr/>
              <a:t>29,</a:t>
            </a:r>
            <a:r>
              <a:rPr/>
              <a:t> </a:t>
            </a:r>
            <a:r>
              <a:rPr/>
              <a:t>2021</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Further</a:t>
            </a:r>
            <a:r>
              <a:rPr/>
              <a:t> </a:t>
            </a:r>
            <a:r>
              <a:rPr/>
              <a:t>Surveys</a:t>
            </a:r>
          </a:p>
        </p:txBody>
      </p:sp>
      <p:sp>
        <p:nvSpPr>
          <p:cNvPr id="3" name="Content Placeholder 2"/>
          <p:cNvSpPr>
            <a:spLocks noGrp="1"/>
          </p:cNvSpPr>
          <p:nvPr>
            <p:ph idx="1"/>
          </p:nvPr>
        </p:nvSpPr>
        <p:spPr/>
        <p:txBody>
          <a:bodyPr/>
          <a:lstStyle/>
          <a:p>
            <a:pPr lvl="1"/>
            <a:r>
              <a:rPr/>
              <a:t>Additional samples were taken from other Nolinoidaea, including </a:t>
            </a:r>
            <a:r>
              <a:rPr i="1"/>
              <a:t>Liriope muscari</a:t>
            </a:r>
            <a:r>
              <a:rPr/>
              <a:t>, </a:t>
            </a:r>
            <a:r>
              <a:rPr i="1"/>
              <a:t>Ophiopogon japonicus</a:t>
            </a:r>
            <a:r>
              <a:rPr/>
              <a:t>, </a:t>
            </a:r>
            <a:r>
              <a:rPr i="1"/>
              <a:t>O. intermedius</a:t>
            </a:r>
            <a:r>
              <a:rPr/>
              <a:t> and </a:t>
            </a:r>
            <a:r>
              <a:rPr i="1"/>
              <a:t>Aspidistra elatior</a:t>
            </a:r>
            <a:r>
              <a:rPr/>
              <a:t> Blume (Asparagaceae: Nolinoidaea) in Leon and Alachua counties.</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Mites</a:t>
            </a:r>
            <a:r>
              <a:rPr/>
              <a:t> </a:t>
            </a:r>
            <a:r>
              <a:rPr/>
              <a:t>Recovered</a:t>
            </a:r>
          </a:p>
        </p:txBody>
      </p:sp>
      <p:sp>
        <p:nvSpPr>
          <p:cNvPr id="3" name="Content Placeholder 2"/>
          <p:cNvSpPr>
            <a:spLocks noGrp="1"/>
          </p:cNvSpPr>
          <p:nvPr>
            <p:ph idx="1"/>
          </p:nvPr>
        </p:nvSpPr>
        <p:spPr/>
        <p:txBody>
          <a:bodyPr/>
          <a:lstStyle/>
          <a:p>
            <a:pPr lvl="1"/>
            <a:r>
              <a:rPr/>
              <a:t>Three </a:t>
            </a:r>
            <a:r>
              <a:rPr i="1"/>
              <a:t>Brevipalpus</a:t>
            </a:r>
            <a:r>
              <a:rPr/>
              <a:t> mite species were recovered from OFV-infected plants:</a:t>
            </a:r>
          </a:p>
          <a:p>
            <a:pPr lvl="1"/>
            <a:r>
              <a:rPr i="1"/>
              <a:t>Brevipalpus californicus</a:t>
            </a:r>
            <a:r>
              <a:rPr/>
              <a:t> sensu lato</a:t>
            </a:r>
          </a:p>
          <a:p>
            <a:pPr lvl="1"/>
            <a:r>
              <a:rPr i="1"/>
              <a:t>B. obovatus</a:t>
            </a:r>
            <a:r>
              <a:rPr/>
              <a:t> Donnadieu</a:t>
            </a:r>
          </a:p>
          <a:p>
            <a:pPr lvl="1"/>
            <a:r>
              <a:rPr i="1"/>
              <a:t>B. confusus</a:t>
            </a:r>
            <a:r>
              <a:rPr/>
              <a:t> Banks</a:t>
            </a:r>
          </a:p>
          <a:p>
            <a:pPr lvl="1"/>
            <a:r>
              <a:rPr/>
              <a:t>One of these species is presumably responsible for OFV transmission</a:t>
            </a:r>
          </a:p>
          <a:p>
            <a:pPr lvl="2"/>
            <a:r>
              <a:rPr i="1"/>
              <a:t>Brevipalpus californicus</a:t>
            </a:r>
            <a:r>
              <a:rPr/>
              <a:t> (Banks) group are the only known to transmit OFV in a persistent propagative manner</a:t>
            </a:r>
          </a:p>
          <a:p>
            <a:pPr lvl="2"/>
            <a:r>
              <a:rPr i="1"/>
              <a:t>Brevipalpus</a:t>
            </a:r>
            <a:r>
              <a:rPr/>
              <a:t> mite species complex contains cryptic species (Childers and Rodrigues 2011)</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Conclusions</a:t>
            </a:r>
          </a:p>
        </p:txBody>
      </p:sp>
      <p:sp>
        <p:nvSpPr>
          <p:cNvPr id="3" name="Content Placeholder 2"/>
          <p:cNvSpPr>
            <a:spLocks noGrp="1"/>
          </p:cNvSpPr>
          <p:nvPr>
            <p:ph idx="1"/>
          </p:nvPr>
        </p:nvSpPr>
        <p:spPr/>
        <p:txBody>
          <a:bodyPr/>
          <a:lstStyle/>
          <a:p>
            <a:pPr lvl="0" marL="0" indent="0">
              <a:buNone/>
            </a:pPr>
            <a:r>
              <a:rPr/>
              <a:t>The dichorhavirus that infects citrus in Hawaii, Mexico, Colombia, and South Africa are identical to the OFV in gene order, content, and the genome sequence. According to the International committee on Taxonomy of Viruses (ICTV) classification, OFV consist of two orchid strains (OFV-Orc1 and OFV-Orc2) and two citrus strains (OFV-Cit1 and OFV-Cit2). Both the orchid strains of OFV infects citrus (Roy et al. 2020), but none of the citrus strains have been reported from any orchid species. Detecting OFV in Florida represents a concern for horticulturists who grow orchids, </a:t>
            </a:r>
            <a:r>
              <a:rPr i="1"/>
              <a:t>Liriope</a:t>
            </a:r>
            <a:r>
              <a:rPr/>
              <a:t>, </a:t>
            </a:r>
            <a:r>
              <a:rPr i="1"/>
              <a:t>Ophiopogon</a:t>
            </a:r>
            <a:r>
              <a:rPr/>
              <a:t>, or other susceptible Asparagaceae species which are commonly used in landscaping. Florida is also home to a plethora of native and naturalized orchid species, many of which are threatened, including cultivating </a:t>
            </a:r>
            <a:r>
              <a:rPr i="1"/>
              <a:t>Vanilla</a:t>
            </a:r>
            <a:r>
              <a:rPr/>
              <a:t> in southern Florida (Chambers et al. 2019) and the famous Ghost Orchid, [</a:t>
            </a:r>
            <a:r>
              <a:rPr i="1"/>
              <a:t>Dendrophylax lindenii</a:t>
            </a:r>
            <a:r>
              <a:rPr/>
              <a:t> (Lindl.) Benth. ex Rolfe]. Citrus leprosis was present in Florida during the 1860’s and eradicated in the mid-1960s. In fact, Kitajima et al. (2011) found that the Citrus Leprosis virus (CiLV) which previously affected Florida citrus was a nuclear type of citrus leprosis closely related to OFV strains (Roy et al. 2013). Association of a distant relative of OFV named Citrus leprosis dichorhavirus-N0 (CiLV-N0) was confirmed in relation to the leprosis disease outbreak in Florida (Hartung et al. 2015). The recent detection of OFV-Orc1 in South Africa (Cook et al. 2019) in </a:t>
            </a:r>
            <a:r>
              <a:rPr i="1"/>
              <a:t>C. sinensis</a:t>
            </a:r>
            <a:r>
              <a:rPr/>
              <a:t> (Navel and Valencia orange) and OFV-Orc2 in Hawaii (Velarde et al. 2021) in </a:t>
            </a:r>
            <a:r>
              <a:rPr i="1"/>
              <a:t>C. reticulata</a:t>
            </a:r>
            <a:r>
              <a:rPr/>
              <a:t> (mandarin) and </a:t>
            </a:r>
            <a:r>
              <a:rPr i="1"/>
              <a:t>C. jambhiri</a:t>
            </a:r>
            <a:r>
              <a:rPr/>
              <a:t> (rough lemon) highlights the threat of different strains of OFV; which will be a definite concern to the multi-billion dollar citrus industry. Lastly, some OFV isolates are known to be involved with citrus leprosis disease in Mexico (Roy et al. 2015), which is a cause for concern for the citrus industry. </a:t>
            </a:r>
            <a:r>
              <a:rPr i="1"/>
              <a:t>B. californicus</a:t>
            </a:r>
            <a:r>
              <a:rPr/>
              <a:t> and </a:t>
            </a:r>
            <a:r>
              <a:rPr i="1"/>
              <a:t>B. yothersi</a:t>
            </a:r>
            <a:r>
              <a:rPr/>
              <a:t> are both known vectors of Dichorhaviruses (OFV) and Cileviruses (Citrus Leprosis) (Knorr 1968, Kondo et al. 2003, Beltran-Beltran et al. 2020) and </a:t>
            </a:r>
            <a:r>
              <a:rPr i="1"/>
              <a:t>B. obovatus</a:t>
            </a:r>
            <a:r>
              <a:rPr/>
              <a:t> is a suspected vector as well (Childers et al. 2003). All three mite species/complexes are present in Florida (Childers et al. 2003, Akyazi et al. 2017) (Fig. 1). Therefore, it is critical to identify the vector of OFVs in Florida and monitor its spread to determine the risk this virus represents for the native plants, agriculture and the ornamental/landscaping industries of Florida and the surrounding regions.</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Risk</a:t>
            </a:r>
            <a:r>
              <a:rPr/>
              <a:t> </a:t>
            </a:r>
            <a:r>
              <a:rPr/>
              <a:t>to</a:t>
            </a:r>
            <a:r>
              <a:rPr/>
              <a:t> </a:t>
            </a:r>
            <a:r>
              <a:rPr/>
              <a:t>Florida</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1"/>
                <a:r>
                  <a:rPr/>
                  <a:t>Florida has various mite species of </a:t>
                </a:r>
                <a:r>
                  <a:rPr i="1"/>
                  <a:t>Brevipalpus</a:t>
                </a:r>
              </a:p>
              <a:p>
                <a:pPr lvl="1"/>
                <a:r>
                  <a:rPr/>
                  <a:t>Diverse array of susceptible native and introduced plant species in the landscape</a:t>
                </a:r>
              </a:p>
              <a:p>
                <a:pPr lvl="1"/>
                <a:r>
                  <a:rPr/>
                  <a:t>OFV already has a wide distribution in Florida which will continue to spread if unchecked</a:t>
                </a:r>
              </a:p>
              <a:p>
                <a:pPr lvl="1"/>
                <a:r>
                  <a:rPr/>
                  <a:t>Represents a threat for </a:t>
                </a:r>
                <a:r>
                  <a:rPr i="1"/>
                  <a:t>Liriope</a:t>
                </a:r>
                <a:r>
                  <a:rPr/>
                  <a:t> spp., </a:t>
                </a:r>
                <a:r>
                  <a:rPr i="1"/>
                  <a:t>Ophiopogon</a:t>
                </a:r>
                <a:r>
                  <a:rPr/>
                  <a:t> spp. and </a:t>
                </a:r>
                <a:r>
                  <a:rPr i="1"/>
                  <a:t>Aspidistra elatior</a:t>
                </a:r>
                <a:r>
                  <a:rPr/>
                  <a:t> </a:t>
                </a:r>
                <a14:m>
                  <m:oMath xmlns:m="http://schemas.openxmlformats.org/officeDocument/2006/math">
                    <m:r>
                      <m:rPr>
                        <m:sty m:val="p"/>
                      </m:rPr>
                      <m:t>→</m:t>
                    </m:r>
                  </m:oMath>
                </a14:m>
                <a:r>
                  <a:rPr/>
                  <a:t> most important ground covers in southeastern US (Mcharo et al. 2003)</a:t>
                </a:r>
              </a:p>
            </p:txBody>
          </p:sp>
        </mc:Choice>
      </mc:AlternateContent>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Take</a:t>
            </a:r>
            <a:r>
              <a:rPr/>
              <a:t> </a:t>
            </a:r>
            <a:r>
              <a:rPr/>
              <a:t>home</a:t>
            </a:r>
            <a:r>
              <a:rPr/>
              <a:t> </a:t>
            </a:r>
            <a:r>
              <a:rPr/>
              <a:t>and</a:t>
            </a:r>
            <a:r>
              <a:rPr/>
              <a:t> </a:t>
            </a:r>
            <a:r>
              <a:rPr/>
              <a:t>future</a:t>
            </a:r>
            <a:r>
              <a:rPr/>
              <a:t> </a:t>
            </a:r>
            <a:r>
              <a:rPr/>
              <a:t>need</a:t>
            </a:r>
            <a:r>
              <a:rPr/>
              <a:t> </a:t>
            </a:r>
            <a:r>
              <a:rPr/>
              <a:t>for</a:t>
            </a:r>
            <a:r>
              <a:rPr/>
              <a:t> </a:t>
            </a:r>
            <a:r>
              <a:rPr/>
              <a:t>study</a:t>
            </a:r>
          </a:p>
        </p:txBody>
      </p:sp>
      <p:sp>
        <p:nvSpPr>
          <p:cNvPr id="3" name="Content Placeholder 2"/>
          <p:cNvSpPr>
            <a:spLocks noGrp="1"/>
          </p:cNvSpPr>
          <p:nvPr>
            <p:ph idx="1"/>
          </p:nvPr>
        </p:nvSpPr>
        <p:spPr/>
        <p:txBody>
          <a:bodyPr/>
          <a:lstStyle/>
          <a:p>
            <a:pPr lvl="1"/>
            <a:r>
              <a:rPr/>
              <a:t>Three new hosts from the family Asperagaceae</a:t>
            </a:r>
          </a:p>
          <a:p>
            <a:pPr lvl="1"/>
            <a:r>
              <a:rPr/>
              <a:t>Need to know the extended host range of OFVs</a:t>
            </a:r>
          </a:p>
          <a:p>
            <a:pPr lvl="1"/>
            <a:r>
              <a:rPr/>
              <a:t>Survey of Florida’s citrus growing regions, esp. plants within the families Rutaceae and Asparagaceae</a:t>
            </a:r>
          </a:p>
          <a:p>
            <a:pPr lvl="1"/>
            <a:r>
              <a:rPr/>
              <a:t>Mite species determination: PCR methods?</a:t>
            </a:r>
          </a:p>
          <a:p>
            <a:pPr lvl="1"/>
            <a:r>
              <a:rPr/>
              <a:t>Mite transmission assays</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Acknowledgements</a:t>
            </a:r>
          </a:p>
        </p:txBody>
      </p:sp>
      <p:sp>
        <p:nvSpPr>
          <p:cNvPr id="3" name="Content Placeholder 2"/>
          <p:cNvSpPr>
            <a:spLocks noGrp="1"/>
          </p:cNvSpPr>
          <p:nvPr>
            <p:ph idx="1"/>
          </p:nvPr>
        </p:nvSpPr>
        <p:spPr/>
        <p:txBody>
          <a:bodyPr/>
          <a:lstStyle/>
          <a:p>
            <a:pPr lvl="0" marL="0" indent="0">
              <a:buNone/>
            </a:pPr>
            <a:r>
              <a:rPr/>
              <a:t>We would like to give a special thanks to the Tallahassee Museum for their patience, cooperation, and support with collecting plant samples. We also want to thank Drs. Sam Bolton, FDACS and Aline Tassi, Univ. of Sao Paulo, Brazil for checking the mites we have sent for species validation. We are especially indebted to the late Dr. Gary Bauchan for his contributions to this study and the field of acarology, he will be greatly missed. This research was partly funded by the USDA National Institute of Food and Agriculture, Hatch project FLA-NFC-005607. Mention of trade names or commercial products in this publication is solely for the purpose of providing specific information and does not imply recommendation or endorsement by the USDA; USDA is an equal opportunity provider and employer.</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References</a:t>
            </a:r>
          </a:p>
        </p:txBody>
      </p:sp>
      <p:sp>
        <p:nvSpPr>
          <p:cNvPr id="3" name="Content Placeholder 2"/>
          <p:cNvSpPr>
            <a:spLocks noGrp="1"/>
          </p:cNvSpPr>
          <p:nvPr>
            <p:ph idx="1"/>
          </p:nvPr>
        </p:nvSpPr>
        <p:spPr/>
        <p:txBody>
          <a:bodyPr/>
          <a:lstStyle/>
          <a:p>
            <a:pPr lvl="0" marL="0" indent="0">
              <a:buNone/>
            </a:pPr>
            <a:r>
              <a:rPr b="1"/>
              <a:t>Akyazi, R., E. A. Ueckermann, and O. E. Liburd</a:t>
            </a:r>
            <a:r>
              <a:rPr/>
              <a:t>. </a:t>
            </a:r>
            <a:r>
              <a:rPr b="1"/>
              <a:t>2017</a:t>
            </a:r>
            <a:r>
              <a:rPr/>
              <a:t>. New report of </a:t>
            </a:r>
            <a:r>
              <a:rPr i="1"/>
              <a:t>Brevipalpus yothersi</a:t>
            </a:r>
            <a:r>
              <a:rPr/>
              <a:t> (prostigmata: Tenuipalpidae) on blueberry in Florida. Florida Entomologist. 100: 731–739.</a:t>
            </a:r>
          </a:p>
          <a:p>
            <a:pPr lvl="0" marL="0" indent="0">
              <a:buNone/>
            </a:pPr>
            <a:r>
              <a:rPr b="1"/>
              <a:t>Begtrup, J.</a:t>
            </a:r>
            <a:r>
              <a:rPr/>
              <a:t> </a:t>
            </a:r>
            <a:r>
              <a:rPr b="1"/>
              <a:t>1972</a:t>
            </a:r>
            <a:r>
              <a:rPr/>
              <a:t>. Structure of a bacilliform virus in Dendrobium as revealed by negative staining. Journal of Phytopathology. 75: 268–273.</a:t>
            </a:r>
          </a:p>
          <a:p>
            <a:pPr lvl="0" marL="0" indent="0">
              <a:buNone/>
            </a:pPr>
            <a:r>
              <a:rPr b="1"/>
              <a:t>Beltran-Beltran, A. K., M. T. Santillán-Galicia, A. W. Guzmán-Franco, D. Teliz-Ortiz, M. A. Gutiérrez-Espinoza, F. Romero-Rosales, and P. L. Robles-Garcı́a</a:t>
            </a:r>
            <a:r>
              <a:rPr/>
              <a:t>. </a:t>
            </a:r>
            <a:r>
              <a:rPr b="1"/>
              <a:t>2020</a:t>
            </a:r>
            <a:r>
              <a:rPr/>
              <a:t>. Incidence of citrus leprosis virus c and orchid fleck dichorhavirus citrus strain in mites of the genus </a:t>
            </a:r>
            <a:r>
              <a:rPr i="1"/>
              <a:t>Brevipalpus</a:t>
            </a:r>
            <a:r>
              <a:rPr/>
              <a:t> in Mexico. Journal of Economic Entomology. 113: 1576–1581.</a:t>
            </a:r>
          </a:p>
          <a:p>
            <a:pPr lvl="0" marL="0" indent="0">
              <a:buNone/>
            </a:pPr>
            <a:r>
              <a:rPr b="1"/>
              <a:t>Blanchfield, A. L., A. M. Mackenzie, A. Gibbs, H. Kondo, T. Tamada, and C. R. Wilson</a:t>
            </a:r>
            <a:r>
              <a:rPr/>
              <a:t>. </a:t>
            </a:r>
            <a:r>
              <a:rPr b="1"/>
              <a:t>2001</a:t>
            </a:r>
            <a:r>
              <a:rPr/>
              <a:t>. Identification of orchid fleck virus by reverse transcriptase-polymerase chain reaction and analysis of isolate relationships. Journal of Phytopathology. 149: 713–718.</a:t>
            </a:r>
          </a:p>
          <a:p>
            <a:pPr lvl="0" marL="0" indent="0">
              <a:buNone/>
            </a:pPr>
            <a:r>
              <a:rPr b="1"/>
              <a:t>Bratsch, S. A., B. E. Lockhart, and C. Ishimaru</a:t>
            </a:r>
            <a:r>
              <a:rPr/>
              <a:t>. </a:t>
            </a:r>
            <a:r>
              <a:rPr b="1"/>
              <a:t>2015</a:t>
            </a:r>
            <a:r>
              <a:rPr/>
              <a:t>. Confirmation of first report of orchid fleck virus in </a:t>
            </a:r>
            <a:r>
              <a:rPr i="1"/>
              <a:t>phalaenopsis</a:t>
            </a:r>
            <a:r>
              <a:rPr/>
              <a:t> hybrid orchids in the USA. Plant Health Progress. 16: 146–148.</a:t>
            </a:r>
          </a:p>
          <a:p>
            <a:pPr lvl="0" marL="0" indent="0">
              <a:buNone/>
            </a:pPr>
            <a:r>
              <a:rPr b="1"/>
              <a:t>Chambers, A. H., P. Moon, V. Edmond, and E. Bassil</a:t>
            </a:r>
            <a:r>
              <a:rPr/>
              <a:t>. </a:t>
            </a:r>
            <a:r>
              <a:rPr b="1"/>
              <a:t>2019</a:t>
            </a:r>
            <a:r>
              <a:rPr/>
              <a:t>. Vanilla cultivation in southern Florida. EDIS. 2019: 7.</a:t>
            </a:r>
          </a:p>
          <a:p>
            <a:pPr lvl="0" marL="0" indent="0">
              <a:buNone/>
            </a:pPr>
            <a:r>
              <a:rPr b="1"/>
              <a:t>Chang, M. U.</a:t>
            </a:r>
            <a:r>
              <a:rPr/>
              <a:t> </a:t>
            </a:r>
            <a:r>
              <a:rPr b="1"/>
              <a:t>1991</a:t>
            </a:r>
            <a:r>
              <a:rPr/>
              <a:t>. Studies on the viruses in orchids in Korea. 2. </a:t>
            </a:r>
            <a:r>
              <a:rPr i="1"/>
              <a:t>Dendrobium mosaic virus, Odontoglossum ringspot virus, Orchid fleck virus</a:t>
            </a:r>
            <a:r>
              <a:rPr/>
              <a:t> and unidentified potyvirus. Korean J Plant Pathol. 7: 118–129.</a:t>
            </a:r>
          </a:p>
          <a:p>
            <a:pPr lvl="0" marL="0" indent="0">
              <a:buNone/>
            </a:pPr>
            <a:r>
              <a:rPr b="1"/>
              <a:t>Childers, C. C., and J. C. V. Rodrigues</a:t>
            </a:r>
            <a:r>
              <a:rPr/>
              <a:t>. </a:t>
            </a:r>
            <a:r>
              <a:rPr b="1"/>
              <a:t>2011</a:t>
            </a:r>
            <a:r>
              <a:rPr/>
              <a:t>. An overview of </a:t>
            </a:r>
            <a:r>
              <a:rPr i="1"/>
              <a:t>Brevipalpus</a:t>
            </a:r>
            <a:r>
              <a:rPr/>
              <a:t> (acari: Tenuipalpidae) and the plant viruses they transmit. Zoosymposia. 6: 180–192.</a:t>
            </a:r>
          </a:p>
          <a:p>
            <a:pPr lvl="0" marL="0" indent="0">
              <a:buNone/>
            </a:pPr>
            <a:r>
              <a:rPr b="1"/>
              <a:t>Childers, C. C., J. C. V. Rodrigues, K. S. Derrick, D. S. Achor, J. V. French, W. C. Welbourn, R. Ochoa, and E. W. Kitajima</a:t>
            </a:r>
            <a:r>
              <a:rPr/>
              <a:t>. </a:t>
            </a:r>
            <a:r>
              <a:rPr b="1"/>
              <a:t>2003</a:t>
            </a:r>
            <a:r>
              <a:rPr/>
              <a:t>. Citrus leprosis and its status in Florida and Texas: Past and present. Experimental and Applied Acarology. 30: 181–202.</a:t>
            </a:r>
          </a:p>
          <a:p>
            <a:pPr lvl="0" marL="0" indent="0">
              <a:buNone/>
            </a:pPr>
            <a:r>
              <a:rPr b="1"/>
              <a:t>Cook, G., W. Kirkman, R. Clase, C. Steyn, E. Basson, P. H. Fourie, S. D. Moore, T. G. Grout, E. Carstens, and V. Hattingh</a:t>
            </a:r>
            <a:r>
              <a:rPr/>
              <a:t>. </a:t>
            </a:r>
            <a:r>
              <a:rPr b="1"/>
              <a:t>2019</a:t>
            </a:r>
            <a:r>
              <a:rPr/>
              <a:t>. Orchid fleck virus associated with the first case of citrus leprosis-N in South Africa. European Journal of Plant Pathology. 155: 1373–1379.</a:t>
            </a:r>
          </a:p>
          <a:p>
            <a:pPr lvl="0" marL="0" indent="0">
              <a:buNone/>
            </a:pPr>
            <a:r>
              <a:rPr b="1"/>
              <a:t>Dietzgen, R. G., J. Freitas-Astúa, C. Chabi-Jesus, P. L. Ramos-González, M. M. Goodin, H. Kondo, A. D. Tassi, and E. W. Kitajima</a:t>
            </a:r>
            <a:r>
              <a:rPr/>
              <a:t>. </a:t>
            </a:r>
            <a:r>
              <a:rPr b="1"/>
              <a:t>2018</a:t>
            </a:r>
            <a:r>
              <a:rPr/>
              <a:t>. Dichorhaviruses in their host plants and mite vectors, pp. 119–148. </a:t>
            </a:r>
            <a:r>
              <a:rPr i="1"/>
              <a:t>In</a:t>
            </a:r>
            <a:r>
              <a:rPr/>
              <a:t> Advances in Virus Research. Elsevier.</a:t>
            </a:r>
          </a:p>
          <a:p>
            <a:pPr lvl="0" marL="0" indent="0">
              <a:buNone/>
            </a:pPr>
            <a:r>
              <a:rPr b="1"/>
              <a:t>Doi, Y., M. U. Chang, and K. Yora</a:t>
            </a:r>
            <a:r>
              <a:rPr/>
              <a:t>. </a:t>
            </a:r>
            <a:r>
              <a:rPr b="1"/>
              <a:t>1977</a:t>
            </a:r>
            <a:r>
              <a:rPr/>
              <a:t>. Orchid fleck virus. CMI/AAB descriptions of plant viruses.</a:t>
            </a:r>
          </a:p>
          <a:p>
            <a:pPr lvl="0" marL="0" indent="0">
              <a:buNone/>
            </a:pPr>
            <a:r>
              <a:rPr b="1"/>
              <a:t>Freitas-Astúa, J., L. Moreira, C. Rivera, C. M. Rodrı́guez, and E. W. Kitajima</a:t>
            </a:r>
            <a:r>
              <a:rPr/>
              <a:t>. </a:t>
            </a:r>
            <a:r>
              <a:rPr b="1"/>
              <a:t>2002</a:t>
            </a:r>
            <a:r>
              <a:rPr/>
              <a:t>. First report of orchid fleck virus in Costa Rica. Plant Disease. 86: 1402–1402.</a:t>
            </a:r>
          </a:p>
          <a:p>
            <a:pPr lvl="0" marL="0" indent="0">
              <a:buNone/>
            </a:pPr>
            <a:r>
              <a:rPr b="1"/>
              <a:t>Gibbs, A.</a:t>
            </a:r>
            <a:r>
              <a:rPr/>
              <a:t> </a:t>
            </a:r>
            <a:r>
              <a:rPr b="1"/>
              <a:t>2000</a:t>
            </a:r>
            <a:r>
              <a:rPr/>
              <a:t>. Viruses of orchids in Australia; their identification, biology and control. The Australian Orchid Rev. 65: 10–21.</a:t>
            </a:r>
          </a:p>
          <a:p>
            <a:pPr lvl="0" marL="0" indent="0">
              <a:buNone/>
            </a:pPr>
            <a:r>
              <a:rPr b="1"/>
              <a:t>Hartung, J. S., A. Roy, S. Fu, J. Shao, W. L. Schneider, and R. H. Brlansky</a:t>
            </a:r>
            <a:r>
              <a:rPr/>
              <a:t>. </a:t>
            </a:r>
            <a:r>
              <a:rPr b="1"/>
              <a:t>2015</a:t>
            </a:r>
            <a:r>
              <a:rPr/>
              <a:t>. History and diversity of citrus leprosis virus recorded in herbarium specimens. Phytopathology. 105: 1277–1284.</a:t>
            </a:r>
          </a:p>
          <a:p>
            <a:pPr lvl="0" marL="0" indent="0">
              <a:buNone/>
            </a:pPr>
            <a:r>
              <a:rPr b="1"/>
              <a:t>Kitajima, E. W., A. Blumenschein, and A. S. Costa</a:t>
            </a:r>
            <a:r>
              <a:rPr/>
              <a:t>. </a:t>
            </a:r>
            <a:r>
              <a:rPr b="1"/>
              <a:t>1974</a:t>
            </a:r>
            <a:r>
              <a:rPr/>
              <a:t>. Rodlike particles associated with ringspot symptoms in several orchid species in Brazil. Journal of Phytopathology. 81: 280–286.</a:t>
            </a:r>
          </a:p>
          <a:p>
            <a:pPr lvl="0" marL="0" indent="0">
              <a:buNone/>
            </a:pPr>
            <a:r>
              <a:rPr b="1"/>
              <a:t>Kitajima, E. W., C. M. Chagas, M. T. Braghini, L. C. Fazuoli, E. C. Locali-Fabris, and R. B. Salaroli</a:t>
            </a:r>
            <a:r>
              <a:rPr/>
              <a:t>. </a:t>
            </a:r>
            <a:r>
              <a:rPr b="1"/>
              <a:t>2011</a:t>
            </a:r>
            <a:r>
              <a:rPr/>
              <a:t>. Natural infection of several </a:t>
            </a:r>
            <a:r>
              <a:rPr i="1"/>
              <a:t>Coffea</a:t>
            </a:r>
            <a:r>
              <a:rPr/>
              <a:t> species and hybrids and </a:t>
            </a:r>
            <a:r>
              <a:rPr i="1"/>
              <a:t>psilanthus ebracteolatus</a:t>
            </a:r>
            <a:r>
              <a:rPr/>
              <a:t> by the coffee ringspot virus (CoRSV). Scientia Agricola. 68: 503–507.</a:t>
            </a:r>
          </a:p>
          <a:p>
            <a:pPr lvl="0" marL="0" indent="0">
              <a:buNone/>
            </a:pPr>
            <a:r>
              <a:rPr b="1"/>
              <a:t>Kitajima, E. W., H. Kondo, A. Mackenzie, J. A. M. Rezende, R. Gioria, A. Gibbs, and T. Tamada</a:t>
            </a:r>
            <a:r>
              <a:rPr/>
              <a:t>. </a:t>
            </a:r>
            <a:r>
              <a:rPr b="1"/>
              <a:t>2001</a:t>
            </a:r>
            <a:r>
              <a:rPr/>
              <a:t>. Comparative cytopathology and immunocytochemistry of Japanese, Australian and Brazilian isolates of orchid fleck virus. Journal of General Plant Pathology. 67: 231–237.</a:t>
            </a:r>
          </a:p>
          <a:p>
            <a:pPr lvl="0" marL="0" indent="0">
              <a:buNone/>
            </a:pPr>
            <a:r>
              <a:rPr b="1"/>
              <a:t>Knorr, L. C.</a:t>
            </a:r>
            <a:r>
              <a:rPr/>
              <a:t> </a:t>
            </a:r>
            <a:r>
              <a:rPr b="1"/>
              <a:t>1968</a:t>
            </a:r>
            <a:r>
              <a:rPr/>
              <a:t>. Studies on the etiology of leprosis in citrus. </a:t>
            </a:r>
            <a:r>
              <a:rPr i="1"/>
              <a:t>In</a:t>
            </a:r>
            <a:r>
              <a:rPr/>
              <a:t> International Organization of Citrus Virologists Conference Proceedings.</a:t>
            </a:r>
          </a:p>
          <a:p>
            <a:pPr lvl="0" marL="0" indent="0">
              <a:buNone/>
            </a:pPr>
            <a:r>
              <a:rPr b="1"/>
              <a:t>Kondo, H., K. Hirota, K. Maruyama, I. B. Andika, and N. Suzuki</a:t>
            </a:r>
            <a:r>
              <a:rPr/>
              <a:t>. </a:t>
            </a:r>
            <a:r>
              <a:rPr b="1"/>
              <a:t>2017</a:t>
            </a:r>
            <a:r>
              <a:rPr/>
              <a:t>. A possible occurrence of genome reassortment among bipartite rhabdoviruses. Virology. 508: 18–25.</a:t>
            </a:r>
          </a:p>
          <a:p>
            <a:pPr lvl="0" marL="0" indent="0">
              <a:buNone/>
            </a:pPr>
            <a:r>
              <a:rPr b="1"/>
              <a:t>Kondo, H., T. Maeda, Y. Shirako, and T. Tamada</a:t>
            </a:r>
            <a:r>
              <a:rPr/>
              <a:t>. </a:t>
            </a:r>
            <a:r>
              <a:rPr b="1"/>
              <a:t>2006</a:t>
            </a:r>
            <a:r>
              <a:rPr/>
              <a:t>. Orchid fleck virus is a rhabdovirus with an unusual bipartite genome. Journal of General Virology. 87: 2413–2421.</a:t>
            </a:r>
          </a:p>
          <a:p>
            <a:pPr lvl="0" marL="0" indent="0">
              <a:buNone/>
            </a:pPr>
            <a:r>
              <a:rPr b="1"/>
              <a:t>Kondo, H., T. Maeda, and T. Tamada</a:t>
            </a:r>
            <a:r>
              <a:rPr/>
              <a:t>. </a:t>
            </a:r>
            <a:r>
              <a:rPr b="1"/>
              <a:t>2003</a:t>
            </a:r>
            <a:r>
              <a:rPr/>
              <a:t>. Orchid fleck virus: </a:t>
            </a:r>
            <a:r>
              <a:rPr i="1"/>
              <a:t>Brevipalpus californicus</a:t>
            </a:r>
            <a:r>
              <a:rPr/>
              <a:t> mite transmission, biological properties and genome structure. Experimental and Applied Acarology. 30: 215–223.</a:t>
            </a:r>
          </a:p>
          <a:p>
            <a:pPr lvl="0" marL="0" indent="0">
              <a:buNone/>
            </a:pPr>
            <a:r>
              <a:rPr b="1"/>
              <a:t>Kubo, K. S., J. Freitas-Astúa, M. A. Machado, and E. W. Kitajima</a:t>
            </a:r>
            <a:r>
              <a:rPr/>
              <a:t>. </a:t>
            </a:r>
            <a:r>
              <a:rPr b="1"/>
              <a:t>2009</a:t>
            </a:r>
            <a:r>
              <a:rPr/>
              <a:t>. Orchid fleck symptoms may be caused naturally by two different viruses transmitted by </a:t>
            </a:r>
            <a:r>
              <a:rPr i="1"/>
              <a:t>Brevipalpus</a:t>
            </a:r>
            <a:r>
              <a:rPr/>
              <a:t>. Journal of General Plant Pathology. 75: 250–255.</a:t>
            </a:r>
          </a:p>
          <a:p>
            <a:pPr lvl="0" marL="0" indent="0">
              <a:buNone/>
            </a:pPr>
            <a:r>
              <a:rPr b="1"/>
              <a:t>Lesemann, D., and J. Begtrup</a:t>
            </a:r>
            <a:r>
              <a:rPr/>
              <a:t>. </a:t>
            </a:r>
            <a:r>
              <a:rPr b="1"/>
              <a:t>1971</a:t>
            </a:r>
            <a:r>
              <a:rPr/>
              <a:t>. Elektronenmikroskopischer nachweis eines bazilliformen virus in </a:t>
            </a:r>
            <a:r>
              <a:rPr i="1"/>
              <a:t>Phalaenopsis</a:t>
            </a:r>
            <a:r>
              <a:rPr/>
              <a:t>. Journal of Phytopathology. 71: 257–269.</a:t>
            </a:r>
          </a:p>
          <a:p>
            <a:pPr lvl="0" marL="0" indent="0">
              <a:buNone/>
            </a:pPr>
            <a:r>
              <a:rPr b="1"/>
              <a:t>Lesemann, D., and S. Doraiswamy</a:t>
            </a:r>
            <a:r>
              <a:rPr/>
              <a:t>. </a:t>
            </a:r>
            <a:r>
              <a:rPr b="1"/>
              <a:t>1975</a:t>
            </a:r>
            <a:r>
              <a:rPr/>
              <a:t>. Bullet-shaped virus-like particles in chlorotic and necrotic leaf lesions of orchids. Journal of Phytopathology. 83: 27–39.</a:t>
            </a:r>
          </a:p>
          <a:p>
            <a:pPr lvl="0" marL="0" indent="0">
              <a:buNone/>
            </a:pPr>
            <a:r>
              <a:rPr b="1"/>
              <a:t>Mcharo, M., E. Bush, D. L. Bonte, C. Broussard, and L. Urbatsch</a:t>
            </a:r>
            <a:r>
              <a:rPr/>
              <a:t>. </a:t>
            </a:r>
            <a:r>
              <a:rPr b="1"/>
              <a:t>2003</a:t>
            </a:r>
            <a:r>
              <a:rPr/>
              <a:t>. Molecular and morphological investigation of ornamental liriopogons. Journal of the American Society for Horticultural Science. 128: 575–577.</a:t>
            </a:r>
          </a:p>
          <a:p>
            <a:pPr lvl="0" marL="0" indent="0">
              <a:buNone/>
            </a:pPr>
            <a:r>
              <a:rPr b="1"/>
              <a:t>Otero-Colina, G., P. L. Ramos-González, C. Chabi-Jesus, J. Freitas-Astúa, A. D. Tassi, and E. W. Kitajima</a:t>
            </a:r>
            <a:r>
              <a:rPr/>
              <a:t>. </a:t>
            </a:r>
            <a:r>
              <a:rPr b="1"/>
              <a:t>2021</a:t>
            </a:r>
            <a:r>
              <a:rPr/>
              <a:t>. First detection of orchid fleck virus in orchids in Mexico. VirusDisease.</a:t>
            </a:r>
          </a:p>
          <a:p>
            <a:pPr lvl="0" marL="0" indent="0">
              <a:buNone/>
            </a:pPr>
            <a:r>
              <a:rPr b="1"/>
              <a:t>Pearson, M. N., G. V. H. Jackson, S. P. Pone, and R. L. J. Howitt</a:t>
            </a:r>
            <a:r>
              <a:rPr/>
              <a:t>. </a:t>
            </a:r>
            <a:r>
              <a:rPr b="1"/>
              <a:t>1993</a:t>
            </a:r>
            <a:r>
              <a:rPr/>
              <a:t>. Vanilla viruses in the South Pacific. Plant Pathology. 42: 127–131.</a:t>
            </a:r>
          </a:p>
          <a:p>
            <a:pPr lvl="0" marL="0" indent="0">
              <a:buNone/>
            </a:pPr>
            <a:r>
              <a:rPr b="1"/>
              <a:t>Peng, D. W., G. H. Zheng, Q. X. Tong, Z. Z. Zheng, and Y. L. Ming</a:t>
            </a:r>
            <a:r>
              <a:rPr/>
              <a:t>. </a:t>
            </a:r>
            <a:r>
              <a:rPr b="1"/>
              <a:t>2017</a:t>
            </a:r>
            <a:r>
              <a:rPr/>
              <a:t>. First report of orchid fleck dichorhavirus from </a:t>
            </a:r>
            <a:r>
              <a:rPr i="1"/>
              <a:t>cymbidium</a:t>
            </a:r>
            <a:r>
              <a:rPr/>
              <a:t> sp. In China. Plant Disease. 101: 514–514.</a:t>
            </a:r>
          </a:p>
          <a:p>
            <a:pPr lvl="0" marL="0" indent="0">
              <a:buNone/>
            </a:pPr>
            <a:r>
              <a:rPr b="1"/>
              <a:t>Petzold, H.</a:t>
            </a:r>
            <a:r>
              <a:rPr/>
              <a:t> </a:t>
            </a:r>
            <a:r>
              <a:rPr b="1"/>
              <a:t>1971</a:t>
            </a:r>
            <a:r>
              <a:rPr/>
              <a:t>. Der elektronenmikroskopische nachweis eines bacilliformen virus an blattfleckenkranken </a:t>
            </a:r>
            <a:r>
              <a:rPr i="1"/>
              <a:t>Dendrobien</a:t>
            </a:r>
            <a:r>
              <a:rPr/>
              <a:t>. Journal of Phytopathology. 70: 43–52.</a:t>
            </a:r>
          </a:p>
          <a:p>
            <a:pPr lvl="0" marL="0" indent="0">
              <a:buNone/>
            </a:pPr>
            <a:r>
              <a:rPr b="1"/>
              <a:t>Ramos-González, P. L., H. Sarubbi-Orue, L. Gonzales-Segnana, C. Chabi-Jesus, J. Freitas-Astúa, and E. W. Kitajima</a:t>
            </a:r>
            <a:r>
              <a:rPr/>
              <a:t>. </a:t>
            </a:r>
            <a:r>
              <a:rPr b="1"/>
              <a:t>2015</a:t>
            </a:r>
            <a:r>
              <a:rPr/>
              <a:t>. Orchid fleck virus infecting orchids in Paraguay: First report and use of degenerate primers for its detection. Journal of Phytopathology. 164: 342–347.</a:t>
            </a:r>
          </a:p>
          <a:p>
            <a:pPr lvl="0" marL="0" indent="0">
              <a:buNone/>
            </a:pPr>
            <a:r>
              <a:rPr b="1"/>
              <a:t>Roy, A., N. Choudhary, L. M. Guillermo, J. Shao, A. Govindarajulu, D. Achor, G. Wei, D. D. Picton, L. Levy, M. K. Nakhla, J. S. Hartung, and R. H. Brlansky</a:t>
            </a:r>
            <a:r>
              <a:rPr/>
              <a:t>. </a:t>
            </a:r>
            <a:r>
              <a:rPr b="1"/>
              <a:t>2013</a:t>
            </a:r>
            <a:r>
              <a:rPr/>
              <a:t>. A novel virus of the genus cilevirus causing symptoms similar to citrus leprosis. Phytopathology. 103: 488–500.</a:t>
            </a:r>
          </a:p>
          <a:p>
            <a:pPr lvl="0" marL="0" indent="0">
              <a:buNone/>
            </a:pPr>
            <a:r>
              <a:rPr b="1"/>
              <a:t>Roy, A., A. L. Stone, G. Otero-Colina, G. Wei, R. H. Brlansky, R. Ochoa, G. Bauchan, W. L. Schneider, M. K. Nakhla, and J. S. Hartung</a:t>
            </a:r>
            <a:r>
              <a:rPr/>
              <a:t>. </a:t>
            </a:r>
            <a:r>
              <a:rPr b="1"/>
              <a:t>2020</a:t>
            </a:r>
            <a:r>
              <a:rPr/>
              <a:t>. Reassortment of genome segments creates stable lineages among strains of orchid fleck virus infecting citrus in Mexico. Phytopathology. 110: 106–120.</a:t>
            </a:r>
          </a:p>
          <a:p>
            <a:pPr lvl="0" marL="0" indent="0">
              <a:buNone/>
            </a:pPr>
            <a:r>
              <a:rPr b="1"/>
              <a:t>Roy, A., A. L. Stone, J. Shao, G. Otero-Colina, G. Wei, N. Choudhary, D. Achor, L. Levy, M. K. Nakhla, J. S. Hartung, W. L. Schneider, and R. H. Brlansky</a:t>
            </a:r>
            <a:r>
              <a:rPr/>
              <a:t>. </a:t>
            </a:r>
            <a:r>
              <a:rPr b="1"/>
              <a:t>2015</a:t>
            </a:r>
            <a:r>
              <a:rPr/>
              <a:t>. Identification and molecular characterization of nuclear citrus leprosis virus, a member of the proposed dichorhavirus genus infecting multiple citrus species in Mexico. Phytopathology. 105: 564–575.</a:t>
            </a:r>
          </a:p>
          <a:p>
            <a:pPr lvl="0" marL="0" indent="0">
              <a:buNone/>
            </a:pPr>
            <a:r>
              <a:rPr b="1"/>
              <a:t>Sauvêtre, P., E. Veniant, G. Croq, A. D. Tassi, E. W. Kitajima, C. Chabi-Jesus, P. L. Ramos-González, J. Freitas-Astúa, and D. Navia</a:t>
            </a:r>
            <a:r>
              <a:rPr/>
              <a:t>. </a:t>
            </a:r>
            <a:r>
              <a:rPr b="1"/>
              <a:t>2018</a:t>
            </a:r>
            <a:r>
              <a:rPr/>
              <a:t>. First report of orchid fleck virus in the orchid collection of jardin du luxembourg, Paris, France. Plant Disease. 102: 2670–2670.</a:t>
            </a:r>
          </a:p>
          <a:p>
            <a:pPr lvl="0" marL="0" indent="0">
              <a:buNone/>
            </a:pPr>
            <a:r>
              <a:rPr b="1"/>
              <a:t>Velarde, A. O., A. Roy, C. Padmanabhan, S. Nunziata, M. K. Nakhla, and M. Melzer</a:t>
            </a:r>
            <a:r>
              <a:rPr/>
              <a:t>. </a:t>
            </a:r>
            <a:r>
              <a:rPr b="1"/>
              <a:t>2021</a:t>
            </a:r>
            <a:r>
              <a:rPr/>
              <a:t>. First report of orchid fleck virus associated with citrus leprosis symptoms in rough lemon (</a:t>
            </a:r>
            <a:r>
              <a:rPr i="1"/>
              <a:t>Citrus jambhiri</a:t>
            </a:r>
            <a:r>
              <a:rPr/>
              <a:t>) and mandarin (</a:t>
            </a:r>
            <a:r>
              <a:rPr i="1"/>
              <a:t>C. reticulata</a:t>
            </a:r>
            <a:r>
              <a:rPr/>
              <a:t>) the United States. Plant Disease.</a:t>
            </a:r>
          </a:p>
          <a:p>
            <a:pPr lvl="0" marL="0" indent="0">
              <a:buNone/>
            </a:pPr>
            <a:r>
              <a:rPr b="1"/>
              <a:t>Zheng, G. H., Z. Z. Zheng, Q. X. Tong, Y. L. Ming, and others</a:t>
            </a:r>
            <a:r>
              <a:rPr/>
              <a:t>. </a:t>
            </a:r>
            <a:r>
              <a:rPr b="1"/>
              <a:t>2013</a:t>
            </a:r>
            <a:r>
              <a:rPr/>
              <a:t>. Orchid fleck virus: An unclassified bipartite, negative-sense rna plant virus. Archives of virology. 158: 313–323.</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a:t>
            </a:r>
            <a:r>
              <a:rPr/>
              <a:t> </a:t>
            </a:r>
            <a:r>
              <a:rPr/>
              <a:t>visit</a:t>
            </a:r>
            <a:r>
              <a:rPr/>
              <a:t> </a:t>
            </a:r>
            <a:r>
              <a:rPr/>
              <a:t>to</a:t>
            </a:r>
            <a:r>
              <a:rPr/>
              <a:t> </a:t>
            </a:r>
            <a:r>
              <a:rPr/>
              <a:t>the</a:t>
            </a:r>
            <a:r>
              <a:rPr/>
              <a:t> </a:t>
            </a:r>
            <a:r>
              <a:rPr/>
              <a:t>Zoo</a:t>
            </a:r>
          </a:p>
        </p:txBody>
      </p:sp>
      <p:pic>
        <p:nvPicPr>
          <p:cNvPr descr="images/symp-ofv-lir.jpg" id="0" name="Picture 1"/>
          <p:cNvPicPr>
            <a:picLocks noGrp="1" noChangeAspect="1"/>
          </p:cNvPicPr>
          <p:nvPr/>
        </p:nvPicPr>
        <p:blipFill>
          <a:blip r:embed="rId2"/>
          <a:stretch>
            <a:fillRect/>
          </a:stretch>
        </p:blipFill>
        <p:spPr bwMode="auto">
          <a:xfrm>
            <a:off x="1511300" y="1600200"/>
            <a:ext cx="6108700" cy="45212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a:t>
            </a:r>
          </a:p>
        </p:txBody>
      </p:sp>
      <p:pic>
        <p:nvPicPr>
          <p:cNvPr descr="images/symp-ofv-lir.jpg" id="0" name="Picture 1"/>
          <p:cNvPicPr>
            <a:picLocks noGrp="1" noChangeAspect="1"/>
          </p:cNvPicPr>
          <p:nvPr/>
        </p:nvPicPr>
        <p:blipFill>
          <a:blip r:embed="rId2"/>
          <a:stretch>
            <a:fillRect/>
          </a:stretch>
        </p:blipFill>
        <p:spPr bwMode="auto">
          <a:xfrm>
            <a:off x="1511300" y="1600200"/>
            <a:ext cx="6108700" cy="45212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a:t>
            </a:r>
          </a:p>
        </p:txBody>
      </p:sp>
      <p:pic>
        <p:nvPicPr>
          <p:cNvPr descr="ofv_presentation_2021_files/figure-pptx/unnamed-chunk-3-1.png" id="0" name="Picture 1"/>
          <p:cNvPicPr>
            <a:picLocks noGrp="1" noChangeAspect="1"/>
          </p:cNvPicPr>
          <p:nvPr/>
        </p:nvPicPr>
        <p:blipFill>
          <a:blip r:embed="rId2"/>
          <a:stretch>
            <a:fillRect/>
          </a:stretch>
        </p:blipFill>
        <p:spPr bwMode="auto">
          <a:xfrm>
            <a:off x="1181100" y="1600200"/>
            <a:ext cx="6781800" cy="45212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a:t>
            </a:r>
          </a:p>
        </p:txBody>
      </p:sp>
      <p:pic>
        <p:nvPicPr>
          <p:cNvPr descr="ofv_presentation_2021_files/figure-pptx/unnamed-chunk-4-1.png" id="0" name="Picture 1"/>
          <p:cNvPicPr>
            <a:picLocks noGrp="1" noChangeAspect="1"/>
          </p:cNvPicPr>
          <p:nvPr/>
        </p:nvPicPr>
        <p:blipFill>
          <a:blip r:embed="rId2"/>
          <a:stretch>
            <a:fillRect/>
          </a:stretch>
        </p:blipFill>
        <p:spPr bwMode="auto">
          <a:xfrm>
            <a:off x="1181100" y="1600200"/>
            <a:ext cx="6781800" cy="45212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Intro</a:t>
            </a:r>
          </a:p>
        </p:txBody>
      </p:sp>
      <p:sp>
        <p:nvSpPr>
          <p:cNvPr id="3" name="Content Placeholder 2"/>
          <p:cNvSpPr>
            <a:spLocks noGrp="1"/>
          </p:cNvSpPr>
          <p:nvPr>
            <p:ph idx="1"/>
          </p:nvPr>
        </p:nvSpPr>
        <p:spPr/>
        <p:txBody>
          <a:bodyPr/>
          <a:lstStyle/>
          <a:p>
            <a:pPr lvl="0" marL="0" indent="0">
              <a:buNone/>
            </a:pPr>
            <a:r>
              <a:rPr/>
              <a:t>During June 2020, chlorotic ringspot symptoms on Giant Lilyturf (</a:t>
            </a:r>
            <a:r>
              <a:rPr i="1"/>
              <a:t>Liriope</a:t>
            </a:r>
            <a:r>
              <a:rPr/>
              <a:t> spp., cv. ‘Gigantea’) were observed in a landscape in Leon County, Florida. - Initially tested at the Plant Disease Diagnostic Clinic at the North Florida Research and Education Center (NFREC) in Quincy, FL - Tested negative for begomovirus, potyvirus, tospovirus as well as for Impatiens necrotic spot virus, Tobacco mosaic virus and Tomato spotted wilt virus - Sent to the Florida Department of Agriculture and Consumer Services (FDACS)</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OFV</a:t>
            </a:r>
            <a:r>
              <a:rPr/>
              <a:t> </a:t>
            </a:r>
            <a:r>
              <a:rPr/>
              <a:t>Confirmation</a:t>
            </a:r>
          </a:p>
        </p:txBody>
      </p:sp>
      <p:sp>
        <p:nvSpPr>
          <p:cNvPr id="3" name="Content Placeholder 2"/>
          <p:cNvSpPr>
            <a:spLocks noGrp="1"/>
          </p:cNvSpPr>
          <p:nvPr>
            <p:ph idx="1"/>
          </p:nvPr>
        </p:nvSpPr>
        <p:spPr/>
        <p:txBody>
          <a:bodyPr/>
          <a:lstStyle/>
          <a:p>
            <a:pPr lvl="1"/>
            <a:r>
              <a:rPr/>
              <a:t>Identified using OFV specific conventional reverse transcription polymerase chain assay (RT-PCR) assay + Sanger sequencing + quantitative RT-PCR (RT-qPCR)</a:t>
            </a:r>
          </a:p>
          <a:p>
            <a:pPr lvl="1"/>
            <a:r>
              <a:rPr/>
              <a:t>Presence of Orchid fleck dichorhavirus confirmed using OFV generic R2-Dicho-GF and R2-Dicho-GR primers (Roy et al. 2020)</a:t>
            </a:r>
          </a:p>
          <a:p>
            <a:pPr lvl="1"/>
            <a:r>
              <a:rPr/>
              <a:t>Sanger sequencing of RT-PCR amplicons shared 98% nucleotide identity with orchid strains of OFV: OFV-Orc1 and OFV-Orc2 (GenBank Accession numbers: AB244418 and LC222630) (Kondo et al. 2006, 2017).</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i="1"/>
              <a:t>Orchid</a:t>
            </a:r>
            <a:r>
              <a:rPr i="1"/>
              <a:t> </a:t>
            </a:r>
            <a:r>
              <a:rPr i="1"/>
              <a:t>fleck</a:t>
            </a:r>
            <a:r>
              <a:rPr i="1"/>
              <a:t> </a:t>
            </a:r>
            <a:r>
              <a:rPr i="1"/>
              <a:t>virus</a:t>
            </a:r>
            <a:r>
              <a:rPr/>
              <a:t> </a:t>
            </a:r>
            <a:r>
              <a:rPr/>
              <a:t>(OFV)</a:t>
            </a:r>
          </a:p>
        </p:txBody>
      </p:sp>
      <p:sp>
        <p:nvSpPr>
          <p:cNvPr id="3" name="Content Placeholder 2"/>
          <p:cNvSpPr>
            <a:spLocks noGrp="1"/>
          </p:cNvSpPr>
          <p:nvPr>
            <p:ph idx="1"/>
          </p:nvPr>
        </p:nvSpPr>
        <p:spPr/>
        <p:txBody>
          <a:bodyPr/>
          <a:lstStyle/>
          <a:p>
            <a:pPr lvl="1"/>
            <a:r>
              <a:rPr/>
              <a:t>Type member for the genus </a:t>
            </a:r>
            <a:r>
              <a:rPr i="1"/>
              <a:t>Dichorhavirus</a:t>
            </a:r>
            <a:r>
              <a:rPr/>
              <a:t>, family Rhabdoviridae</a:t>
            </a:r>
          </a:p>
          <a:p>
            <a:pPr lvl="1"/>
            <a:r>
              <a:rPr i="1"/>
              <a:t>Citrus chlorotic spot virus</a:t>
            </a:r>
            <a:r>
              <a:rPr/>
              <a:t>, </a:t>
            </a:r>
            <a:r>
              <a:rPr i="1"/>
              <a:t>Citrus leprosis virus</a:t>
            </a:r>
            <a:r>
              <a:rPr/>
              <a:t> N, </a:t>
            </a:r>
            <a:r>
              <a:rPr i="1"/>
              <a:t>Clerodendrum chlorotic spot virus</a:t>
            </a:r>
            <a:r>
              <a:rPr/>
              <a:t> and </a:t>
            </a:r>
            <a:r>
              <a:rPr i="1"/>
              <a:t>Coffee ringspot virus</a:t>
            </a:r>
          </a:p>
          <a:p>
            <a:pPr lvl="1"/>
            <a:r>
              <a:rPr/>
              <a:t>Infects 50+ plant species, including Orchidaceae, Asparagaceae (Nolinoidaea), and Rutaceae (</a:t>
            </a:r>
            <a:r>
              <a:rPr i="1"/>
              <a:t>Citrus</a:t>
            </a:r>
            <a:r>
              <a:rPr/>
              <a:t>)</a:t>
            </a:r>
          </a:p>
          <a:p>
            <a:pPr lvl="1"/>
            <a:r>
              <a:rPr/>
              <a:t>Flat mites from the genus </a:t>
            </a:r>
            <a:r>
              <a:rPr i="1"/>
              <a:t>Brevipalpus</a:t>
            </a:r>
            <a:r>
              <a:rPr/>
              <a:t> Donnadieu (Trombidiformes: Tenuipalpidae) only known vectors of dichorhaviruses</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Distribution</a:t>
            </a:r>
            <a:r>
              <a:rPr/>
              <a:t> </a:t>
            </a:r>
            <a:r>
              <a:rPr/>
              <a:t>of</a:t>
            </a:r>
            <a:r>
              <a:rPr/>
              <a:t> </a:t>
            </a:r>
            <a:r>
              <a:rPr/>
              <a:t>OFV</a:t>
            </a:r>
          </a:p>
        </p:txBody>
      </p:sp>
      <p:sp>
        <p:nvSpPr>
          <p:cNvPr id="3" name="Content Placeholder 2"/>
          <p:cNvSpPr>
            <a:spLocks noGrp="1"/>
          </p:cNvSpPr>
          <p:nvPr>
            <p:ph idx="1"/>
          </p:nvPr>
        </p:nvSpPr>
        <p:spPr/>
        <p:txBody>
          <a:bodyPr/>
          <a:lstStyle/>
          <a:p>
            <a:pPr lvl="1"/>
            <a:r>
              <a:rPr/>
              <a:t>first described infecting </a:t>
            </a:r>
            <a:r>
              <a:rPr i="1"/>
              <a:t>Cymbidium</a:t>
            </a:r>
            <a:r>
              <a:rPr/>
              <a:t> orchids in Japan (Doi et al. 1977)</a:t>
            </a:r>
          </a:p>
          <a:p>
            <a:pPr lvl="1"/>
            <a:r>
              <a:rPr/>
              <a:t>OFV and OFV-like rhabdoviruses have been reported from</a:t>
            </a:r>
          </a:p>
          <a:p>
            <a:pPr lvl="1"/>
            <a:r>
              <a:rPr/>
              <a:t>Asia: [China (Peng et al. 2017), Korea Zheng et al. (2013)]</a:t>
            </a:r>
          </a:p>
          <a:p>
            <a:pPr lvl="1"/>
            <a:r>
              <a:rPr/>
              <a:t>Africa: [South Africa (Cook et al. 2019)]</a:t>
            </a:r>
          </a:p>
          <a:p>
            <a:pPr lvl="1"/>
            <a:r>
              <a:rPr/>
              <a:t>North America: [The United States (Blanchfield et al. 2001, Bratsch et al. 2015), Mexico (Otero-Colina et al. 2021)]</a:t>
            </a:r>
          </a:p>
          <a:p>
            <a:pPr lvl="1"/>
            <a:r>
              <a:rPr/>
              <a:t>South America: [Brazil (Kitajima et al. 1974, Kitajima et al. 2001), Colombia (Kubo et al. 2009), Costa Rica (Freitas-Astúa et al. 2002), Paraguay (Ramos-González et al. 2015)]</a:t>
            </a:r>
          </a:p>
          <a:p>
            <a:pPr lvl="1"/>
            <a:r>
              <a:rPr/>
              <a:t>Europe: [Denmark (Begtrup 1972), France (Sauvêtre et al. 2018), Germany (Petzold 1971, Lesemann and Doraiswamy 1975)]</a:t>
            </a:r>
          </a:p>
          <a:p>
            <a:pPr lvl="1"/>
            <a:r>
              <a:rPr/>
              <a:t>Oceania: [Australia (Lesemann and Begtrup 1971, Lesemann and Doraiswamy 1975, Gibbs 2000), Fiji (Pearson et al. 1993), Vanuatu (Pearson et al. 1993)]</a:t>
            </a:r>
          </a:p>
          <a:p>
            <a:pPr lvl="1"/>
            <a:r>
              <a:rPr/>
              <a:t>Prevalence of OFV and its mite vector is thought to be associated with the movement of infected orchids (Dietzgen et al. 2018)</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TotalTime>
  <Words>49</Words>
  <Application>Microsoft Office PowerPoint</Application>
  <PresentationFormat>On-screen Show (4:3)</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Orchid fleck dichorhavirus: a new Brevipalpus transmitted virus fresh from Florida</dc:title>
  <dc:creator>1 University of Florida, Department of Entomology and Nematology, North Florida Research and Education Center, Quincy FL 32351 2 University of Florida, Department of Entomology and Nematology, Tropical Research and Education Center, Homestead FL 33031 3 University of Florida, Department of Environmental Horticulture, North Florida Research and Education Center, Quincy FL 32351 4 University of Florida, Department of Plant Pathology, North Florida Research and Education Center, Quincy FL 32351 5 The Florida Department of Agriculture and Consumer Services, Division of Plant Industry, Section of Plant Pathology, Doyle Conner Building, 1911 SW 34th street, Gainesville, FL 32608 6 United States Department of Agriculture – Agriculture Research Service, Molecular Plant Pathology Laboratory, 10300 Baltimore Ave, Bldg. 4 BARC-West, Beltsville, MD 20705 7 United States Department of Agriculture - Agriculture Research Service, Systematic Entomology Laboratory 10300 Baltimore Ave, Bldg. 5 BARC-West, Beltsville, MD 20705 8 United States Department of Agriculture - Animal and Plant Health Inspection Service, Electron and Confocal Microscopy Unit, Bldg. 12 BARC-West, 10300 Baltimore Ave, Beltsville, MD 20705 9 Plant Pathology Department, University of Florida, Gainesville, FL 32611</dc:creator>
  <cp:keywords/>
  <dcterms:created xsi:type="dcterms:W3CDTF">2021-03-26T20:46:16Z</dcterms:created>
  <dcterms:modified xsi:type="dcterms:W3CDTF">2021-03-26T20:46:16Z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graphy">
    <vt:lpwstr>thesis.bib</vt:lpwstr>
  </property>
  <property fmtid="{D5CDD505-2E9C-101B-9397-08002B2CF9AE}" pid="3" name="csl">
    <vt:lpwstr>j_med_entomol.csl</vt:lpwstr>
  </property>
  <property fmtid="{D5CDD505-2E9C-101B-9397-08002B2CF9AE}" pid="4" name="date">
    <vt:lpwstr>March 29, 2021</vt:lpwstr>
  </property>
  <property fmtid="{D5CDD505-2E9C-101B-9397-08002B2CF9AE}" pid="5" name="output">
    <vt:lpwstr>powerpoint_presentation</vt:lpwstr>
  </property>
  <property fmtid="{D5CDD505-2E9C-101B-9397-08002B2CF9AE}" pid="6" name="subtitle">
    <vt:lpwstr>A. Fife1, D. Carrillo2, G. Knox3, F. Iriarte4, K. Dey5, A. Roy6, R. Ochoa7, G. Bauchan8, M. Paret4,9, X. Martini1*</vt:lpwstr>
  </property>
</Properties>
</file>